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41"/>
  </p:notesMasterIdLst>
  <p:handoutMasterIdLst>
    <p:handoutMasterId r:id="rId42"/>
  </p:handoutMasterIdLst>
  <p:sldIdLst>
    <p:sldId id="256" r:id="rId2"/>
    <p:sldId id="259" r:id="rId3"/>
    <p:sldId id="328" r:id="rId4"/>
    <p:sldId id="373" r:id="rId5"/>
    <p:sldId id="386" r:id="rId6"/>
    <p:sldId id="380" r:id="rId7"/>
    <p:sldId id="451" r:id="rId8"/>
    <p:sldId id="452" r:id="rId9"/>
    <p:sldId id="387" r:id="rId10"/>
    <p:sldId id="385" r:id="rId11"/>
    <p:sldId id="453" r:id="rId12"/>
    <p:sldId id="388" r:id="rId13"/>
    <p:sldId id="389" r:id="rId14"/>
    <p:sldId id="454" r:id="rId15"/>
    <p:sldId id="457" r:id="rId16"/>
    <p:sldId id="382" r:id="rId17"/>
    <p:sldId id="393" r:id="rId18"/>
    <p:sldId id="460" r:id="rId19"/>
    <p:sldId id="461" r:id="rId20"/>
    <p:sldId id="464" r:id="rId21"/>
    <p:sldId id="462" r:id="rId22"/>
    <p:sldId id="463" r:id="rId23"/>
    <p:sldId id="465" r:id="rId24"/>
    <p:sldId id="466" r:id="rId25"/>
    <p:sldId id="394" r:id="rId26"/>
    <p:sldId id="455" r:id="rId27"/>
    <p:sldId id="459" r:id="rId28"/>
    <p:sldId id="468" r:id="rId29"/>
    <p:sldId id="467" r:id="rId30"/>
    <p:sldId id="458" r:id="rId31"/>
    <p:sldId id="396" r:id="rId32"/>
    <p:sldId id="471" r:id="rId33"/>
    <p:sldId id="397" r:id="rId34"/>
    <p:sldId id="470" r:id="rId35"/>
    <p:sldId id="405" r:id="rId36"/>
    <p:sldId id="406" r:id="rId37"/>
    <p:sldId id="456" r:id="rId38"/>
    <p:sldId id="469" r:id="rId39"/>
    <p:sldId id="379"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Pourmajidi" initials="WP" lastIdx="1" clrIdx="0">
    <p:extLst>
      <p:ext uri="{19B8F6BF-5375-455C-9EA6-DF929625EA0E}">
        <p15:presenceInfo xmlns:p15="http://schemas.microsoft.com/office/powerpoint/2012/main" userId="4a3ee94cdf21e8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19A146-9D0B-434A-B843-7705B224E9B1}">
  <a:tblStyle styleId="{4819A146-9D0B-434A-B843-7705B224E9B1}"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67" autoAdjust="0"/>
    <p:restoredTop sz="93020" autoAdjust="0"/>
  </p:normalViewPr>
  <p:slideViewPr>
    <p:cSldViewPr snapToGrid="0">
      <p:cViewPr varScale="1">
        <p:scale>
          <a:sx n="60" d="100"/>
          <a:sy n="60" d="100"/>
        </p:scale>
        <p:origin x="82" y="912"/>
      </p:cViewPr>
      <p:guideLst/>
    </p:cSldViewPr>
  </p:slid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ACEA6-188A-4941-BA89-A6331CB7065D}" type="datetimeFigureOut">
              <a:rPr lang="en-US" smtClean="0"/>
              <a:t>6/25/2024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4B4114-9801-430A-8866-3EA5E5C17FD5}" type="slidenum">
              <a:rPr lang="en-US" smtClean="0"/>
              <a:t>‹#›</a:t>
            </a:fld>
            <a:endParaRPr lang="en-US"/>
          </a:p>
        </p:txBody>
      </p:sp>
    </p:spTree>
    <p:extLst>
      <p:ext uri="{BB962C8B-B14F-4D97-AF65-F5344CB8AC3E}">
        <p14:creationId xmlns:p14="http://schemas.microsoft.com/office/powerpoint/2010/main" val="30479040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527029440"/>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Shape 1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6" name="Shape 1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920773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79877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83140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04804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5770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94260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02664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73075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220154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49901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489391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Shape 1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7" name="Shape 14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224871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96832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0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3984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881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58635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570949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011700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53856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31726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58521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182512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05434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26218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892893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50960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293127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068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463377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6531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70792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7580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1707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676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93241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64404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Shape 1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1" name="Shape 1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3835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5" name="Shape 1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84759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400175" y="1991825"/>
            <a:ext cx="6343500" cy="1159799"/>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grpSp>
        <p:nvGrpSpPr>
          <p:cNvPr id="10" name="Shape 10"/>
          <p:cNvGrpSpPr/>
          <p:nvPr/>
        </p:nvGrpSpPr>
        <p:grpSpPr>
          <a:xfrm rot="10800000" flipH="1">
            <a:off x="3692751" y="38248"/>
            <a:ext cx="1758132" cy="1523096"/>
            <a:chOff x="4088875" y="1431100"/>
            <a:chExt cx="3293000" cy="2852775"/>
          </a:xfrm>
        </p:grpSpPr>
        <p:sp>
          <p:nvSpPr>
            <p:cNvPr id="11" name="Shape 11"/>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2" name="Shape 12"/>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3" name="Shape 13"/>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 name="Shape 14"/>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5" name="Shape 15"/>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6" name="Shape 16"/>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7" name="Shape 17"/>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8" name="Shape 18"/>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9" name="Shape 19"/>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20" name="Shape 20"/>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21" name="Shape 21"/>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22" name="Shape 22"/>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23" name="Shape 23"/>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24" name="Shape 24"/>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25" name="Shape 25"/>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26" name="Shape 26"/>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27" name="Shape 27"/>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28" name="Shape 28"/>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29" name="Shape 29"/>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30" name="Shape 30"/>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31" name="Shape 31"/>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32" name="Shape 32"/>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33" name="Shape 33"/>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34" name="Shape 34"/>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35" name="Shape 35"/>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36" name="Shape 36"/>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37" name="Shape 37"/>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38" name="Shape 38"/>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39" name="Shape 39"/>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40" name="Shape 40"/>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41" name="Shape 41"/>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42" name="Shape 42"/>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43" name="Shape 43"/>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44" name="Shape 44"/>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45" name="Shape 45"/>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46" name="Shape 46"/>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47" name="Shape 47"/>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48" name="Shape 48"/>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49" name="Shape 49"/>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50" name="Shape 50"/>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51" name="Shape 51"/>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52" name="Shape 52"/>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53" name="Shape 53"/>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54" name="Shape 54"/>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55" name="Shape 55"/>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56" name="Shape 56"/>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57" name="Shape 57"/>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58" name="Shape 58"/>
          <p:cNvSpPr/>
          <p:nvPr/>
        </p:nvSpPr>
        <p:spPr>
          <a:xfrm rot="10800000" flipH="1">
            <a:off x="2809875" y="-172875"/>
            <a:ext cx="1111499" cy="962400"/>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59" name="Shape 59"/>
          <p:cNvSpPr/>
          <p:nvPr/>
        </p:nvSpPr>
        <p:spPr>
          <a:xfrm rot="10800000" flipH="1">
            <a:off x="3602723" y="1360109"/>
            <a:ext cx="493799" cy="4274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60" name="Shape 60"/>
          <p:cNvSpPr/>
          <p:nvPr/>
        </p:nvSpPr>
        <p:spPr>
          <a:xfrm rot="10800000" flipH="1">
            <a:off x="5278914" y="855278"/>
            <a:ext cx="944700" cy="818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1" name="Shape 61"/>
          <p:cNvSpPr/>
          <p:nvPr/>
        </p:nvSpPr>
        <p:spPr>
          <a:xfrm rot="10800000" flipH="1">
            <a:off x="5365798" y="352324"/>
            <a:ext cx="493799" cy="4271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dirty="0"/>
          </a:p>
        </p:txBody>
      </p:sp>
      <p:grpSp>
        <p:nvGrpSpPr>
          <p:cNvPr id="62" name="Shape 62"/>
          <p:cNvGrpSpPr/>
          <p:nvPr/>
        </p:nvGrpSpPr>
        <p:grpSpPr>
          <a:xfrm>
            <a:off x="5549153" y="1029780"/>
            <a:ext cx="404640" cy="374058"/>
            <a:chOff x="5975075" y="2327500"/>
            <a:chExt cx="420100" cy="388350"/>
          </a:xfrm>
        </p:grpSpPr>
        <p:sp>
          <p:nvSpPr>
            <p:cNvPr id="63" name="Shape 63"/>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64" name="Shape 64"/>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sp>
        <p:nvSpPr>
          <p:cNvPr id="65" name="Shape 65"/>
          <p:cNvSpPr/>
          <p:nvPr/>
        </p:nvSpPr>
        <p:spPr>
          <a:xfrm>
            <a:off x="3253021" y="113273"/>
            <a:ext cx="225084" cy="38996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grpSp>
        <p:nvGrpSpPr>
          <p:cNvPr id="66" name="Shape 66"/>
          <p:cNvGrpSpPr/>
          <p:nvPr/>
        </p:nvGrpSpPr>
        <p:grpSpPr>
          <a:xfrm>
            <a:off x="4380525" y="515192"/>
            <a:ext cx="382958" cy="607110"/>
            <a:chOff x="6718575" y="2318625"/>
            <a:chExt cx="256950" cy="407375"/>
          </a:xfrm>
        </p:grpSpPr>
        <p:sp>
          <p:nvSpPr>
            <p:cNvPr id="67" name="Shape 67"/>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8" name="Shape 68"/>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9" name="Shape 69"/>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0" name="Shape 70"/>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1" name="Shape 71"/>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2" name="Shape 72"/>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3" name="Shape 73"/>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4" name="Shape 74"/>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nvGrpSpPr>
          <p:cNvPr id="75" name="Shape 75"/>
          <p:cNvGrpSpPr/>
          <p:nvPr/>
        </p:nvGrpSpPr>
        <p:grpSpPr>
          <a:xfrm>
            <a:off x="3199463" y="902958"/>
            <a:ext cx="395017" cy="403296"/>
            <a:chOff x="3951850" y="2985350"/>
            <a:chExt cx="407950" cy="416500"/>
          </a:xfrm>
        </p:grpSpPr>
        <p:sp>
          <p:nvSpPr>
            <p:cNvPr id="76" name="Shape 76"/>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7" name="Shape 77"/>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8" name="Shape 78"/>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9" name="Shape 79"/>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nvGrpSpPr>
          <p:cNvPr id="80" name="Shape 80"/>
          <p:cNvGrpSpPr/>
          <p:nvPr/>
        </p:nvGrpSpPr>
        <p:grpSpPr>
          <a:xfrm rot="10800000" flipH="1">
            <a:off x="3920311" y="3981675"/>
            <a:ext cx="1303376" cy="1127987"/>
            <a:chOff x="238125" y="1431100"/>
            <a:chExt cx="3296350" cy="2852775"/>
          </a:xfrm>
        </p:grpSpPr>
        <p:sp>
          <p:nvSpPr>
            <p:cNvPr id="81" name="Shape 81"/>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82" name="Shape 82"/>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83" name="Shape 83"/>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84" name="Shape 84"/>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85" name="Shape 85"/>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86" name="Shape 86"/>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87" name="Shape 87"/>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88" name="Shape 88"/>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89" name="Shape 89"/>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90" name="Shape 90"/>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91" name="Shape 91"/>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92" name="Shape 92"/>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93" name="Shape 93"/>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94" name="Shape 94"/>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95" name="Shape 95"/>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96" name="Shape 96"/>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97" name="Shape 97"/>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98" name="Shape 98"/>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99" name="Shape 99"/>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00" name="Shape 100"/>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01" name="Shape 101"/>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02" name="Shape 102"/>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03" name="Shape 103"/>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04" name="Shape 104"/>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05" name="Shape 105"/>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06" name="Shape 106"/>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07" name="Shape 107"/>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08" name="Shape 108"/>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09" name="Shape 109"/>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10" name="Shape 110"/>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11" name="Shape 111"/>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12" name="Shape 112"/>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13" name="Shape 113"/>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14" name="Shape 114"/>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15" name="Shape 115"/>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16" name="Shape 116"/>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17" name="Shape 117"/>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18" name="Shape 118"/>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19" name="Shape 119"/>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20" name="Shape 120"/>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21" name="Shape 121"/>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22" name="Shape 122"/>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23" name="Shape 123"/>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24" name="Shape 124"/>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25" name="Shape 125"/>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26" name="Shape 126"/>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27" name="Shape 127"/>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28" name="Shape 128"/>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29" name="Shape 129"/>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30" name="Shape 130"/>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31" name="Shape 131"/>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32" name="Shape 132"/>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33" name="Shape 133"/>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34" name="Shape 134"/>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35" name="Shape 135"/>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36" name="Shape 136"/>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37" name="Shape 137"/>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38" name="Shape 138"/>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39" name="Shape 139"/>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0" name="Shape 140"/>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1" name="Shape 141"/>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2" name="Shape 142"/>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3" name="Shape 143"/>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4" name="Shape 144"/>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5" name="Shape 145"/>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6" name="Shape 146"/>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7" name="Shape 147"/>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 name="Shape 148"/>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9" name="Shape 149"/>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50" name="Shape 150"/>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51" name="Shape 151"/>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52" name="Shape 152"/>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53" name="Shape 153"/>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54" name="Shape 154"/>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55" name="Shape 155"/>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56" name="Shape 156"/>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57" name="Shape 157"/>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58" name="Shape 158"/>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59" name="Shape 159"/>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60" name="Shape 160"/>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61" name="Shape 161"/>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62" name="Shape 162"/>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163" name="Shape 163"/>
          <p:cNvSpPr/>
          <p:nvPr/>
        </p:nvSpPr>
        <p:spPr>
          <a:xfrm rot="10800000" flipH="1">
            <a:off x="5010533" y="4576647"/>
            <a:ext cx="1032900" cy="894600"/>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64" name="Shape 164"/>
          <p:cNvSpPr/>
          <p:nvPr/>
        </p:nvSpPr>
        <p:spPr>
          <a:xfrm rot="10800000" flipH="1">
            <a:off x="5133679" y="4056450"/>
            <a:ext cx="540000" cy="467399"/>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dirty="0"/>
          </a:p>
        </p:txBody>
      </p:sp>
      <p:sp>
        <p:nvSpPr>
          <p:cNvPr id="165" name="Shape 165"/>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66" name="Shape 166"/>
          <p:cNvSpPr/>
          <p:nvPr/>
        </p:nvSpPr>
        <p:spPr>
          <a:xfrm rot="10800000" flipH="1">
            <a:off x="3530384" y="4576661"/>
            <a:ext cx="452100" cy="3912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67" name="Shape 167"/>
          <p:cNvSpPr/>
          <p:nvPr/>
        </p:nvSpPr>
        <p:spPr>
          <a:xfrm>
            <a:off x="5370704" y="4867760"/>
            <a:ext cx="312502" cy="31248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nvGrpSpPr>
          <p:cNvPr id="168" name="Shape 168"/>
          <p:cNvGrpSpPr/>
          <p:nvPr/>
        </p:nvGrpSpPr>
        <p:grpSpPr>
          <a:xfrm>
            <a:off x="5772008" y="4056440"/>
            <a:ext cx="573942" cy="550550"/>
            <a:chOff x="5241175" y="4959100"/>
            <a:chExt cx="539775" cy="517775"/>
          </a:xfrm>
        </p:grpSpPr>
        <p:sp>
          <p:nvSpPr>
            <p:cNvPr id="169" name="Shape 169"/>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70" name="Shape 170"/>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71" name="Shape 171"/>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72" name="Shape 172"/>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73" name="Shape 173"/>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74" name="Shape 174"/>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sp>
        <p:nvSpPr>
          <p:cNvPr id="175" name="Shape 175"/>
          <p:cNvSpPr/>
          <p:nvPr/>
        </p:nvSpPr>
        <p:spPr>
          <a:xfrm>
            <a:off x="3429208" y="3904791"/>
            <a:ext cx="377838" cy="343684"/>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743200" y="1735750"/>
            <a:ext cx="5638800" cy="1159799"/>
          </a:xfrm>
          <a:prstGeom prst="rect">
            <a:avLst/>
          </a:prstGeom>
        </p:spPr>
        <p:txBody>
          <a:bodyPr lIns="91425" tIns="91425" rIns="91425" bIns="91425" anchor="b" anchorCtr="0"/>
          <a:lstStyle>
            <a:lvl1pPr lvl="0" rtl="0">
              <a:spcBef>
                <a:spcPts val="0"/>
              </a:spcBef>
              <a:buSzPct val="100000"/>
              <a:defRPr sz="3600"/>
            </a:lvl1pPr>
            <a:lvl2pPr lvl="1" rtl="0">
              <a:spcBef>
                <a:spcPts val="0"/>
              </a:spcBef>
              <a:buSzPct val="100000"/>
              <a:defRPr sz="3600"/>
            </a:lvl2pPr>
            <a:lvl3pPr lvl="2" rtl="0">
              <a:spcBef>
                <a:spcPts val="0"/>
              </a:spcBef>
              <a:buSzPct val="100000"/>
              <a:defRPr sz="3600"/>
            </a:lvl3pPr>
            <a:lvl4pPr lvl="3" rtl="0">
              <a:spcBef>
                <a:spcPts val="0"/>
              </a:spcBef>
              <a:buSzPct val="100000"/>
              <a:defRPr sz="3600"/>
            </a:lvl4pPr>
            <a:lvl5pPr lvl="4" rtl="0">
              <a:spcBef>
                <a:spcPts val="0"/>
              </a:spcBef>
              <a:buSzPct val="100000"/>
              <a:defRPr sz="3600"/>
            </a:lvl5pPr>
            <a:lvl6pPr lvl="5" rtl="0">
              <a:spcBef>
                <a:spcPts val="0"/>
              </a:spcBef>
              <a:buSzPct val="100000"/>
              <a:defRPr sz="3600"/>
            </a:lvl6pPr>
            <a:lvl7pPr lvl="6" rtl="0">
              <a:spcBef>
                <a:spcPts val="0"/>
              </a:spcBef>
              <a:buSzPct val="100000"/>
              <a:defRPr sz="3600"/>
            </a:lvl7pPr>
            <a:lvl8pPr lvl="7" rtl="0">
              <a:spcBef>
                <a:spcPts val="0"/>
              </a:spcBef>
              <a:buSzPct val="100000"/>
              <a:defRPr sz="3600"/>
            </a:lvl8pPr>
            <a:lvl9pPr lvl="8" rtl="0">
              <a:spcBef>
                <a:spcPts val="0"/>
              </a:spcBef>
              <a:buSzPct val="100000"/>
              <a:defRPr sz="3600"/>
            </a:lvl9pPr>
          </a:lstStyle>
          <a:p>
            <a:endParaRPr/>
          </a:p>
        </p:txBody>
      </p:sp>
      <p:sp>
        <p:nvSpPr>
          <p:cNvPr id="178" name="Shape 178"/>
          <p:cNvSpPr txBox="1">
            <a:spLocks noGrp="1"/>
          </p:cNvSpPr>
          <p:nvPr>
            <p:ph type="subTitle" idx="1"/>
          </p:nvPr>
        </p:nvSpPr>
        <p:spPr>
          <a:xfrm>
            <a:off x="2743200" y="2821004"/>
            <a:ext cx="5696099" cy="784799"/>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79" name="Shape 179"/>
          <p:cNvGrpSpPr/>
          <p:nvPr/>
        </p:nvGrpSpPr>
        <p:grpSpPr>
          <a:xfrm rot="10800000" flipH="1">
            <a:off x="421028" y="1677113"/>
            <a:ext cx="2064710" cy="1788689"/>
            <a:chOff x="4088875" y="1431100"/>
            <a:chExt cx="3293000" cy="2852775"/>
          </a:xfrm>
        </p:grpSpPr>
        <p:sp>
          <p:nvSpPr>
            <p:cNvPr id="180" name="Shape 18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81" name="Shape 18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82" name="Shape 18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83" name="Shape 18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84" name="Shape 18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85" name="Shape 18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86" name="Shape 18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87" name="Shape 18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88" name="Shape 18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89" name="Shape 18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90" name="Shape 19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91" name="Shape 19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92" name="Shape 19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93" name="Shape 19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94" name="Shape 19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95" name="Shape 19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96" name="Shape 19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97" name="Shape 19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98" name="Shape 19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99" name="Shape 19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200" name="Shape 20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201" name="Shape 20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202" name="Shape 20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203" name="Shape 20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204" name="Shape 20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205" name="Shape 20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206" name="Shape 20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207" name="Shape 20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208" name="Shape 20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209" name="Shape 20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210" name="Shape 21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211" name="Shape 21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212" name="Shape 21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213" name="Shape 21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214" name="Shape 21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215" name="Shape 21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216" name="Shape 21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217" name="Shape 21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218" name="Shape 21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219" name="Shape 21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220" name="Shape 22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221" name="Shape 22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222" name="Shape 22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223" name="Shape 22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224" name="Shape 22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225" name="Shape 22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226" name="Shape 22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227" name="Shape 227"/>
          <p:cNvSpPr/>
          <p:nvPr/>
        </p:nvSpPr>
        <p:spPr>
          <a:xfrm rot="10800000" flipH="1">
            <a:off x="66674" y="313542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28" name="Shape 228"/>
          <p:cNvSpPr/>
          <p:nvPr/>
        </p:nvSpPr>
        <p:spPr>
          <a:xfrm rot="10800000" flipH="1">
            <a:off x="828674" y="351654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229" name="Shape 229"/>
          <p:cNvSpPr/>
          <p:nvPr/>
        </p:nvSpPr>
        <p:spPr>
          <a:xfrm rot="10800000" flipH="1">
            <a:off x="761999" y="877950"/>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30" name="Shape 230"/>
          <p:cNvSpPr/>
          <p:nvPr/>
        </p:nvSpPr>
        <p:spPr>
          <a:xfrm rot="10800000" flipH="1">
            <a:off x="793851" y="4692801"/>
            <a:ext cx="517499" cy="4478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dirty="0"/>
          </a:p>
        </p:txBody>
      </p:sp>
      <p:grpSp>
        <p:nvGrpSpPr>
          <p:cNvPr id="231" name="Shape 231"/>
          <p:cNvGrpSpPr/>
          <p:nvPr/>
        </p:nvGrpSpPr>
        <p:grpSpPr>
          <a:xfrm>
            <a:off x="996358" y="1070667"/>
            <a:ext cx="351203" cy="324660"/>
            <a:chOff x="5975075" y="2327500"/>
            <a:chExt cx="420100" cy="388350"/>
          </a:xfrm>
        </p:grpSpPr>
        <p:sp>
          <p:nvSpPr>
            <p:cNvPr id="232" name="Shape 232"/>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233" name="Shape 233"/>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sp>
        <p:nvSpPr>
          <p:cNvPr id="234" name="Shape 234"/>
          <p:cNvSpPr/>
          <p:nvPr/>
        </p:nvSpPr>
        <p:spPr>
          <a:xfrm>
            <a:off x="393600" y="334662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grpSp>
        <p:nvGrpSpPr>
          <p:cNvPr id="235" name="Shape 235"/>
          <p:cNvGrpSpPr/>
          <p:nvPr/>
        </p:nvGrpSpPr>
        <p:grpSpPr>
          <a:xfrm>
            <a:off x="305253" y="553855"/>
            <a:ext cx="247468" cy="392302"/>
            <a:chOff x="6718575" y="2318625"/>
            <a:chExt cx="256950" cy="407375"/>
          </a:xfrm>
        </p:grpSpPr>
        <p:sp>
          <p:nvSpPr>
            <p:cNvPr id="236" name="Shape 236"/>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37" name="Shape 237"/>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38" name="Shape 238"/>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39" name="Shape 239"/>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0" name="Shape 240"/>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1" name="Shape 241"/>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2" name="Shape 242"/>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3" name="Shape 243"/>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nvGrpSpPr>
          <p:cNvPr id="244" name="Shape 244"/>
          <p:cNvGrpSpPr/>
          <p:nvPr/>
        </p:nvGrpSpPr>
        <p:grpSpPr>
          <a:xfrm>
            <a:off x="1419984" y="3634331"/>
            <a:ext cx="342881" cy="350068"/>
            <a:chOff x="3951850" y="2985350"/>
            <a:chExt cx="407950" cy="416500"/>
          </a:xfrm>
        </p:grpSpPr>
        <p:sp>
          <p:nvSpPr>
            <p:cNvPr id="245" name="Shape 245"/>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6" name="Shape 246"/>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7" name="Shape 247"/>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48" name="Shape 248"/>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nvGrpSpPr>
          <p:cNvPr id="249" name="Shape 249"/>
          <p:cNvGrpSpPr/>
          <p:nvPr/>
        </p:nvGrpSpPr>
        <p:grpSpPr>
          <a:xfrm rot="10800000" flipH="1">
            <a:off x="-88363" y="302261"/>
            <a:ext cx="1034724" cy="895486"/>
            <a:chOff x="238125" y="1431100"/>
            <a:chExt cx="3296350" cy="2852775"/>
          </a:xfrm>
        </p:grpSpPr>
        <p:sp>
          <p:nvSpPr>
            <p:cNvPr id="250" name="Shape 250"/>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251" name="Shape 251"/>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252" name="Shape 252"/>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253" name="Shape 253"/>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254" name="Shape 254"/>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255" name="Shape 255"/>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256" name="Shape 256"/>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257" name="Shape 257"/>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258" name="Shape 258"/>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259" name="Shape 259"/>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260" name="Shape 260"/>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261" name="Shape 261"/>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262" name="Shape 262"/>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263" name="Shape 263"/>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264" name="Shape 264"/>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265" name="Shape 265"/>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266" name="Shape 266"/>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267" name="Shape 267"/>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268" name="Shape 268"/>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269" name="Shape 269"/>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270" name="Shape 270"/>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271" name="Shape 271"/>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272" name="Shape 272"/>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273" name="Shape 273"/>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274" name="Shape 274"/>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275" name="Shape 275"/>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276" name="Shape 276"/>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277" name="Shape 277"/>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278" name="Shape 278"/>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279" name="Shape 279"/>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280" name="Shape 280"/>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281" name="Shape 281"/>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282" name="Shape 282"/>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283" name="Shape 283"/>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284" name="Shape 284"/>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285" name="Shape 285"/>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286" name="Shape 286"/>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287" name="Shape 287"/>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288" name="Shape 288"/>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289" name="Shape 289"/>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290" name="Shape 290"/>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291" name="Shape 291"/>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292" name="Shape 292"/>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293" name="Shape 293"/>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294" name="Shape 294"/>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295" name="Shape 295"/>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296" name="Shape 296"/>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297" name="Shape 297"/>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298" name="Shape 298"/>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299" name="Shape 299"/>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300" name="Shape 300"/>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301" name="Shape 301"/>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302" name="Shape 302"/>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303" name="Shape 303"/>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304" name="Shape 304"/>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305" name="Shape 305"/>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306" name="Shape 306"/>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307" name="Shape 307"/>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308" name="Shape 308"/>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309" name="Shape 309"/>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310" name="Shape 310"/>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311" name="Shape 311"/>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312" name="Shape 312"/>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313" name="Shape 313"/>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314" name="Shape 314"/>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315" name="Shape 315"/>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316" name="Shape 316"/>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317" name="Shape 317"/>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318" name="Shape 318"/>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319" name="Shape 319"/>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320" name="Shape 320"/>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321" name="Shape 321"/>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322" name="Shape 322"/>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323" name="Shape 323"/>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324" name="Shape 324"/>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325" name="Shape 325"/>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326" name="Shape 326"/>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327" name="Shape 327"/>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328" name="Shape 328"/>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329" name="Shape 329"/>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330" name="Shape 330"/>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331" name="Shape 331"/>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332" name="Shape 332"/>
          <p:cNvSpPr/>
          <p:nvPr/>
        </p:nvSpPr>
        <p:spPr>
          <a:xfrm rot="10800000" flipH="1">
            <a:off x="733424" y="393602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33" name="Shape 333"/>
          <p:cNvSpPr/>
          <p:nvPr/>
        </p:nvSpPr>
        <p:spPr>
          <a:xfrm rot="10800000" flipH="1">
            <a:off x="738524" y="10084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dirty="0"/>
          </a:p>
        </p:txBody>
      </p:sp>
      <p:sp>
        <p:nvSpPr>
          <p:cNvPr id="334" name="Shape 334"/>
          <p:cNvSpPr/>
          <p:nvPr/>
        </p:nvSpPr>
        <p:spPr>
          <a:xfrm rot="10800000" flipH="1">
            <a:off x="-291324" y="4148475"/>
            <a:ext cx="1182300" cy="10235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35" name="Shape 335"/>
          <p:cNvSpPr/>
          <p:nvPr/>
        </p:nvSpPr>
        <p:spPr>
          <a:xfrm rot="10800000" flipH="1">
            <a:off x="420724" y="-65225"/>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36" name="Shape 336"/>
          <p:cNvSpPr/>
          <p:nvPr/>
        </p:nvSpPr>
        <p:spPr>
          <a:xfrm>
            <a:off x="1019338" y="416705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nvGrpSpPr>
          <p:cNvPr id="337" name="Shape 337"/>
          <p:cNvGrpSpPr/>
          <p:nvPr/>
        </p:nvGrpSpPr>
        <p:grpSpPr>
          <a:xfrm>
            <a:off x="-50284" y="1452794"/>
            <a:ext cx="624843" cy="599376"/>
            <a:chOff x="5241175" y="4959100"/>
            <a:chExt cx="539775" cy="517775"/>
          </a:xfrm>
        </p:grpSpPr>
        <p:sp>
          <p:nvSpPr>
            <p:cNvPr id="338" name="Shape 338"/>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39" name="Shape 339"/>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40" name="Shape 340"/>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41" name="Shape 341"/>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42" name="Shape 342"/>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343" name="Shape 343"/>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sp>
        <p:nvSpPr>
          <p:cNvPr id="344" name="Shape 344"/>
          <p:cNvSpPr/>
          <p:nvPr/>
        </p:nvSpPr>
        <p:spPr>
          <a:xfrm>
            <a:off x="47198" y="4430470"/>
            <a:ext cx="505231" cy="459561"/>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53"/>
        <p:cNvGrpSpPr/>
        <p:nvPr/>
      </p:nvGrpSpPr>
      <p:grpSpPr>
        <a:xfrm>
          <a:off x="0" y="0"/>
          <a:ext cx="0" cy="0"/>
          <a:chOff x="0" y="0"/>
          <a:chExt cx="0" cy="0"/>
        </a:xfrm>
      </p:grpSpPr>
      <p:sp>
        <p:nvSpPr>
          <p:cNvPr id="854" name="Shape 854"/>
          <p:cNvSpPr txBox="1">
            <a:spLocks noGrp="1"/>
          </p:cNvSpPr>
          <p:nvPr>
            <p:ph type="title"/>
          </p:nvPr>
        </p:nvSpPr>
        <p:spPr>
          <a:xfrm>
            <a:off x="1732700" y="1735600"/>
            <a:ext cx="4944300" cy="6453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5" name="Shape 855"/>
          <p:cNvSpPr txBox="1">
            <a:spLocks noGrp="1"/>
          </p:cNvSpPr>
          <p:nvPr>
            <p:ph type="body" idx="1"/>
          </p:nvPr>
        </p:nvSpPr>
        <p:spPr>
          <a:xfrm>
            <a:off x="1732700" y="2380900"/>
            <a:ext cx="2176800" cy="25448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6" name="Shape 856"/>
          <p:cNvSpPr txBox="1">
            <a:spLocks noGrp="1"/>
          </p:cNvSpPr>
          <p:nvPr>
            <p:ph type="body" idx="2"/>
          </p:nvPr>
        </p:nvSpPr>
        <p:spPr>
          <a:xfrm>
            <a:off x="4020972" y="2380900"/>
            <a:ext cx="2176800" cy="25448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7" name="Shape 857"/>
          <p:cNvSpPr txBox="1">
            <a:spLocks noGrp="1"/>
          </p:cNvSpPr>
          <p:nvPr>
            <p:ph type="body" idx="3"/>
          </p:nvPr>
        </p:nvSpPr>
        <p:spPr>
          <a:xfrm>
            <a:off x="6309244" y="2380900"/>
            <a:ext cx="2176800" cy="25448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grpSp>
        <p:nvGrpSpPr>
          <p:cNvPr id="858" name="Shape 858"/>
          <p:cNvGrpSpPr/>
          <p:nvPr/>
        </p:nvGrpSpPr>
        <p:grpSpPr>
          <a:xfrm rot="10800000" flipH="1">
            <a:off x="411206" y="245768"/>
            <a:ext cx="1322798" cy="1145959"/>
            <a:chOff x="4088875" y="1431100"/>
            <a:chExt cx="3293000" cy="2852775"/>
          </a:xfrm>
        </p:grpSpPr>
        <p:sp>
          <p:nvSpPr>
            <p:cNvPr id="859" name="Shape 859"/>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860" name="Shape 860"/>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861" name="Shape 861"/>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862" name="Shape 862"/>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863" name="Shape 863"/>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864" name="Shape 864"/>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865" name="Shape 865"/>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866" name="Shape 866"/>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867" name="Shape 867"/>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868" name="Shape 868"/>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869" name="Shape 869"/>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870" name="Shape 870"/>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871" name="Shape 871"/>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872" name="Shape 872"/>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873" name="Shape 873"/>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874" name="Shape 874"/>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875" name="Shape 875"/>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876" name="Shape 876"/>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877" name="Shape 877"/>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878" name="Shape 878"/>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879" name="Shape 879"/>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880" name="Shape 880"/>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881" name="Shape 881"/>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882" name="Shape 882"/>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883" name="Shape 883"/>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884" name="Shape 884"/>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885" name="Shape 885"/>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886" name="Shape 886"/>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887" name="Shape 887"/>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888" name="Shape 888"/>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889" name="Shape 889"/>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890" name="Shape 890"/>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891" name="Shape 891"/>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892" name="Shape 892"/>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893" name="Shape 893"/>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894" name="Shape 894"/>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895" name="Shape 895"/>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896" name="Shape 896"/>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897" name="Shape 897"/>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898" name="Shape 898"/>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899" name="Shape 899"/>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900" name="Shape 900"/>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901" name="Shape 901"/>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902" name="Shape 902"/>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903" name="Shape 903"/>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904" name="Shape 904"/>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905" name="Shape 905"/>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906" name="Shape 906"/>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07" name="Shape 907"/>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908" name="Shape 908"/>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09" name="Shape 909"/>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dirty="0"/>
          </a:p>
        </p:txBody>
      </p:sp>
      <p:grpSp>
        <p:nvGrpSpPr>
          <p:cNvPr id="910" name="Shape 910"/>
          <p:cNvGrpSpPr/>
          <p:nvPr/>
        </p:nvGrpSpPr>
        <p:grpSpPr>
          <a:xfrm>
            <a:off x="1729783" y="61067"/>
            <a:ext cx="351203" cy="324660"/>
            <a:chOff x="5975075" y="2327500"/>
            <a:chExt cx="420100" cy="388350"/>
          </a:xfrm>
        </p:grpSpPr>
        <p:sp>
          <p:nvSpPr>
            <p:cNvPr id="911" name="Shape 911"/>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912" name="Shape 912"/>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dirty="0"/>
            </a:p>
          </p:txBody>
        </p:sp>
      </p:grpSp>
      <p:sp>
        <p:nvSpPr>
          <p:cNvPr id="913" name="Shape 913"/>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grpSp>
        <p:nvGrpSpPr>
          <p:cNvPr id="914" name="Shape 914"/>
          <p:cNvGrpSpPr/>
          <p:nvPr/>
        </p:nvGrpSpPr>
        <p:grpSpPr>
          <a:xfrm>
            <a:off x="904276" y="515192"/>
            <a:ext cx="382958" cy="607110"/>
            <a:chOff x="6718575" y="2318625"/>
            <a:chExt cx="256950" cy="407375"/>
          </a:xfrm>
        </p:grpSpPr>
        <p:sp>
          <p:nvSpPr>
            <p:cNvPr id="915" name="Shape 91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16" name="Shape 91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17" name="Shape 91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18" name="Shape 91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19" name="Shape 91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0" name="Shape 92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1" name="Shape 92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2" name="Shape 922"/>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nvGrpSpPr>
          <p:cNvPr id="923" name="Shape 923"/>
          <p:cNvGrpSpPr/>
          <p:nvPr/>
        </p:nvGrpSpPr>
        <p:grpSpPr>
          <a:xfrm>
            <a:off x="335759" y="1840530"/>
            <a:ext cx="342881" cy="350068"/>
            <a:chOff x="3951850" y="2985350"/>
            <a:chExt cx="407950" cy="416500"/>
          </a:xfrm>
        </p:grpSpPr>
        <p:sp>
          <p:nvSpPr>
            <p:cNvPr id="924" name="Shape 924"/>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5" name="Shape 925"/>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6" name="Shape 926"/>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27" name="Shape 927"/>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64"/>
        <p:cNvGrpSpPr/>
        <p:nvPr/>
      </p:nvGrpSpPr>
      <p:grpSpPr>
        <a:xfrm>
          <a:off x="0" y="0"/>
          <a:ext cx="0" cy="0"/>
          <a:chOff x="0" y="0"/>
          <a:chExt cx="0" cy="0"/>
        </a:xfrm>
      </p:grpSpPr>
      <p:grpSp>
        <p:nvGrpSpPr>
          <p:cNvPr id="1265" name="Shape 1265"/>
          <p:cNvGrpSpPr/>
          <p:nvPr/>
        </p:nvGrpSpPr>
        <p:grpSpPr>
          <a:xfrm rot="10800000" flipH="1">
            <a:off x="316371" y="178887"/>
            <a:ext cx="1088336" cy="942842"/>
            <a:chOff x="4088875" y="1431100"/>
            <a:chExt cx="3293000" cy="2852775"/>
          </a:xfrm>
        </p:grpSpPr>
        <p:sp>
          <p:nvSpPr>
            <p:cNvPr id="1266" name="Shape 1266"/>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267" name="Shape 1267"/>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268" name="Shape 1268"/>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269" name="Shape 1269"/>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270" name="Shape 1270"/>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271" name="Shape 1271"/>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272" name="Shape 1272"/>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273" name="Shape 1273"/>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274" name="Shape 1274"/>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275" name="Shape 1275"/>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276" name="Shape 1276"/>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277" name="Shape 1277"/>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278" name="Shape 1278"/>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279" name="Shape 1279"/>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280" name="Shape 1280"/>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281" name="Shape 1281"/>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282" name="Shape 1282"/>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283" name="Shape 1283"/>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284" name="Shape 1284"/>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285" name="Shape 1285"/>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286" name="Shape 1286"/>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287" name="Shape 1287"/>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288" name="Shape 1288"/>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289" name="Shape 1289"/>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290" name="Shape 1290"/>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291" name="Shape 1291"/>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292" name="Shape 1292"/>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293" name="Shape 1293"/>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294" name="Shape 1294"/>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295" name="Shape 1295"/>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296" name="Shape 1296"/>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297" name="Shape 1297"/>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298" name="Shape 1298"/>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299" name="Shape 1299"/>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300" name="Shape 1300"/>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301" name="Shape 1301"/>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302" name="Shape 1302"/>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303" name="Shape 1303"/>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304" name="Shape 1304"/>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305" name="Shape 1305"/>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306" name="Shape 1306"/>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307" name="Shape 1307"/>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308" name="Shape 1308"/>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309" name="Shape 1309"/>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310" name="Shape 1310"/>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311" name="Shape 1311"/>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312" name="Shape 1312"/>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1313" name="Shape 1313"/>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314" name="Shape 1314"/>
          <p:cNvSpPr/>
          <p:nvPr/>
        </p:nvSpPr>
        <p:spPr>
          <a:xfrm rot="10800000" flipH="1">
            <a:off x="503115" y="1161450"/>
            <a:ext cx="352800" cy="3054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315" name="Shape 1315"/>
          <p:cNvSpPr/>
          <p:nvPr/>
        </p:nvSpPr>
        <p:spPr>
          <a:xfrm rot="10800000" flipH="1">
            <a:off x="1208423" y="-131812"/>
            <a:ext cx="674400" cy="5844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316" name="Shape 1316"/>
          <p:cNvSpPr/>
          <p:nvPr/>
        </p:nvSpPr>
        <p:spPr>
          <a:xfrm rot="10800000" flipH="1">
            <a:off x="247753" y="49692"/>
            <a:ext cx="295199" cy="2555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dirty="0"/>
          </a:p>
        </p:txBody>
      </p:sp>
      <p:grpSp>
        <p:nvGrpSpPr>
          <p:cNvPr id="1317" name="Shape 1317"/>
          <p:cNvGrpSpPr/>
          <p:nvPr/>
        </p:nvGrpSpPr>
        <p:grpSpPr>
          <a:xfrm rot="10800000" flipH="1">
            <a:off x="8218342" y="4123089"/>
            <a:ext cx="685311" cy="593091"/>
            <a:chOff x="238125" y="1431100"/>
            <a:chExt cx="3296350" cy="2852775"/>
          </a:xfrm>
        </p:grpSpPr>
        <p:sp>
          <p:nvSpPr>
            <p:cNvPr id="1318" name="Shape 1318"/>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319" name="Shape 1319"/>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320" name="Shape 1320"/>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321" name="Shape 1321"/>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322" name="Shape 1322"/>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323" name="Shape 1323"/>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324" name="Shape 1324"/>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325" name="Shape 1325"/>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326" name="Shape 1326"/>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327" name="Shape 1327"/>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328" name="Shape 1328"/>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329" name="Shape 1329"/>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330" name="Shape 1330"/>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331" name="Shape 1331"/>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332" name="Shape 1332"/>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333" name="Shape 1333"/>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334" name="Shape 1334"/>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335" name="Shape 1335"/>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336" name="Shape 1336"/>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337" name="Shape 1337"/>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338" name="Shape 1338"/>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339" name="Shape 1339"/>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340" name="Shape 1340"/>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341" name="Shape 1341"/>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342" name="Shape 1342"/>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343" name="Shape 1343"/>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344" name="Shape 1344"/>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345" name="Shape 1345"/>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346" name="Shape 1346"/>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347" name="Shape 1347"/>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348" name="Shape 1348"/>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349" name="Shape 1349"/>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350" name="Shape 1350"/>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351" name="Shape 1351"/>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352" name="Shape 1352"/>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353" name="Shape 1353"/>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354" name="Shape 1354"/>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355" name="Shape 1355"/>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356" name="Shape 1356"/>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357" name="Shape 1357"/>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358" name="Shape 1358"/>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359" name="Shape 1359"/>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360" name="Shape 1360"/>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361" name="Shape 1361"/>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362" name="Shape 1362"/>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363" name="Shape 1363"/>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364" name="Shape 1364"/>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365" name="Shape 1365"/>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366" name="Shape 1366"/>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367" name="Shape 1367"/>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368" name="Shape 1368"/>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369" name="Shape 1369"/>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370" name="Shape 1370"/>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371" name="Shape 1371"/>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372" name="Shape 1372"/>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373" name="Shape 1373"/>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374" name="Shape 1374"/>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375" name="Shape 1375"/>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376" name="Shape 1376"/>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377" name="Shape 1377"/>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378" name="Shape 1378"/>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379" name="Shape 1379"/>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380" name="Shape 1380"/>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381" name="Shape 1381"/>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382" name="Shape 1382"/>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383" name="Shape 1383"/>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384" name="Shape 1384"/>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385" name="Shape 1385"/>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386" name="Shape 1386"/>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387" name="Shape 1387"/>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388" name="Shape 1388"/>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389" name="Shape 1389"/>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390" name="Shape 1390"/>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391" name="Shape 1391"/>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392" name="Shape 1392"/>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393" name="Shape 1393"/>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394" name="Shape 1394"/>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395" name="Shape 1395"/>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396" name="Shape 1396"/>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397" name="Shape 1397"/>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398" name="Shape 1398"/>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399" name="Shape 1399"/>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sp>
        <p:nvSpPr>
          <p:cNvPr id="1400" name="Shape 1400"/>
          <p:cNvSpPr/>
          <p:nvPr/>
        </p:nvSpPr>
        <p:spPr>
          <a:xfrm rot="10800000" flipH="1">
            <a:off x="8763567" y="4485979"/>
            <a:ext cx="542999" cy="4704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401" name="Shape 1401"/>
          <p:cNvSpPr/>
          <p:nvPr/>
        </p:nvSpPr>
        <p:spPr>
          <a:xfrm rot="10800000" flipH="1">
            <a:off x="8523810" y="4741099"/>
            <a:ext cx="284100" cy="2457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dirty="0"/>
          </a:p>
        </p:txBody>
      </p:sp>
      <p:sp>
        <p:nvSpPr>
          <p:cNvPr id="1402" name="Shape 1402"/>
          <p:cNvSpPr/>
          <p:nvPr/>
        </p:nvSpPr>
        <p:spPr>
          <a:xfrm rot="10800000" flipH="1">
            <a:off x="8322785" y="3628022"/>
            <a:ext cx="542999" cy="470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dirty="0"/>
          </a:p>
        </p:txBody>
      </p:sp>
      <p:sp>
        <p:nvSpPr>
          <p:cNvPr id="1403" name="Shape 1403"/>
          <p:cNvSpPr/>
          <p:nvPr/>
        </p:nvSpPr>
        <p:spPr>
          <a:xfrm rot="10800000" flipH="1">
            <a:off x="8763568" y="4009882"/>
            <a:ext cx="237599" cy="205799"/>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732700" y="1735600"/>
            <a:ext cx="4944300" cy="645300"/>
          </a:xfrm>
          <a:prstGeom prst="rect">
            <a:avLst/>
          </a:prstGeom>
          <a:noFill/>
          <a:ln>
            <a:noFill/>
          </a:ln>
        </p:spPr>
        <p:txBody>
          <a:bodyPr lIns="91425" tIns="91425" rIns="91425" bIns="91425" anchor="b" anchorCtr="0"/>
          <a:lstStyle>
            <a:lvl1pPr lvl="0">
              <a:spcBef>
                <a:spcPts val="0"/>
              </a:spcBef>
              <a:buClr>
                <a:srgbClr val="19BBD5"/>
              </a:buClr>
              <a:buSzPct val="100000"/>
              <a:buFont typeface="Nixie One"/>
              <a:buNone/>
              <a:defRPr sz="4000">
                <a:solidFill>
                  <a:srgbClr val="19BBD5"/>
                </a:solidFill>
                <a:latin typeface="Nixie One"/>
                <a:ea typeface="Nixie One"/>
                <a:cs typeface="Nixie One"/>
                <a:sym typeface="Nixie One"/>
              </a:defRPr>
            </a:lvl1pPr>
            <a:lvl2pPr lvl="1">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1732700" y="2255124"/>
            <a:ext cx="4944300" cy="1659900"/>
          </a:xfrm>
          <a:prstGeom prst="rect">
            <a:avLst/>
          </a:prstGeom>
          <a:noFill/>
          <a:ln>
            <a:noFill/>
          </a:ln>
        </p:spPr>
        <p:txBody>
          <a:bodyPr lIns="91425" tIns="91425" rIns="91425" bIns="91425" anchor="t" anchorCtr="0"/>
          <a:lstStyle>
            <a:lvl1pPr lvl="0">
              <a:spcBef>
                <a:spcPts val="600"/>
              </a:spcBef>
              <a:buClr>
                <a:srgbClr val="19BBD5"/>
              </a:buClr>
              <a:buFont typeface="Muli"/>
              <a:buChar char="◇"/>
              <a:defRPr>
                <a:solidFill>
                  <a:srgbClr val="C6DAEC"/>
                </a:solidFill>
                <a:latin typeface="Muli"/>
                <a:ea typeface="Muli"/>
                <a:cs typeface="Muli"/>
                <a:sym typeface="Muli"/>
              </a:defRPr>
            </a:lvl1pPr>
            <a:lvl2pPr lvl="1">
              <a:spcBef>
                <a:spcPts val="480"/>
              </a:spcBef>
              <a:buClr>
                <a:srgbClr val="19BBD5"/>
              </a:buClr>
              <a:buFont typeface="Muli"/>
              <a:buChar char="￭"/>
              <a:defRPr>
                <a:solidFill>
                  <a:srgbClr val="C6DAEC"/>
                </a:solidFill>
                <a:latin typeface="Muli"/>
                <a:ea typeface="Muli"/>
                <a:cs typeface="Muli"/>
                <a:sym typeface="Muli"/>
              </a:defRPr>
            </a:lvl2pPr>
            <a:lvl3pPr lvl="2">
              <a:spcBef>
                <a:spcPts val="480"/>
              </a:spcBef>
              <a:buClr>
                <a:srgbClr val="19BBD5"/>
              </a:buClr>
              <a:buFont typeface="Muli"/>
              <a:buChar char="￮"/>
              <a:defRPr>
                <a:solidFill>
                  <a:srgbClr val="C6DAEC"/>
                </a:solidFill>
                <a:latin typeface="Muli"/>
                <a:ea typeface="Muli"/>
                <a:cs typeface="Muli"/>
                <a:sym typeface="Muli"/>
              </a:defRPr>
            </a:lvl3pPr>
            <a:lvl4pPr lvl="3">
              <a:spcBef>
                <a:spcPts val="360"/>
              </a:spcBef>
              <a:buClr>
                <a:srgbClr val="19BBD5"/>
              </a:buClr>
              <a:buFont typeface="Muli"/>
              <a:defRPr>
                <a:solidFill>
                  <a:srgbClr val="C6DAEC"/>
                </a:solidFill>
                <a:latin typeface="Muli"/>
                <a:ea typeface="Muli"/>
                <a:cs typeface="Muli"/>
                <a:sym typeface="Muli"/>
              </a:defRPr>
            </a:lvl4pPr>
            <a:lvl5pPr lvl="4">
              <a:spcBef>
                <a:spcPts val="360"/>
              </a:spcBef>
              <a:buClr>
                <a:srgbClr val="19BBD5"/>
              </a:buClr>
              <a:buFont typeface="Muli"/>
              <a:defRPr>
                <a:solidFill>
                  <a:srgbClr val="C6DAEC"/>
                </a:solidFill>
                <a:latin typeface="Muli"/>
                <a:ea typeface="Muli"/>
                <a:cs typeface="Muli"/>
                <a:sym typeface="Muli"/>
              </a:defRPr>
            </a:lvl5pPr>
            <a:lvl6pPr lvl="5">
              <a:spcBef>
                <a:spcPts val="360"/>
              </a:spcBef>
              <a:buClr>
                <a:srgbClr val="C6DAEC"/>
              </a:buClr>
              <a:buFont typeface="Muli"/>
              <a:defRPr>
                <a:solidFill>
                  <a:srgbClr val="C6DAEC"/>
                </a:solidFill>
                <a:latin typeface="Muli"/>
                <a:ea typeface="Muli"/>
                <a:cs typeface="Muli"/>
                <a:sym typeface="Muli"/>
              </a:defRPr>
            </a:lvl6pPr>
            <a:lvl7pPr lvl="6">
              <a:spcBef>
                <a:spcPts val="360"/>
              </a:spcBef>
              <a:buClr>
                <a:srgbClr val="C6DAEC"/>
              </a:buClr>
              <a:buFont typeface="Muli"/>
              <a:defRPr>
                <a:solidFill>
                  <a:srgbClr val="C6DAEC"/>
                </a:solidFill>
                <a:latin typeface="Muli"/>
                <a:ea typeface="Muli"/>
                <a:cs typeface="Muli"/>
                <a:sym typeface="Muli"/>
              </a:defRPr>
            </a:lvl7pPr>
            <a:lvl8pPr lvl="7">
              <a:spcBef>
                <a:spcPts val="360"/>
              </a:spcBef>
              <a:buClr>
                <a:srgbClr val="C6DAEC"/>
              </a:buClr>
              <a:buFont typeface="Muli"/>
              <a:defRPr>
                <a:solidFill>
                  <a:srgbClr val="C6DAEC"/>
                </a:solidFill>
                <a:latin typeface="Muli"/>
                <a:ea typeface="Muli"/>
                <a:cs typeface="Muli"/>
                <a:sym typeface="Muli"/>
              </a:defRPr>
            </a:lvl8pPr>
            <a:lvl9pPr lvl="8">
              <a:spcBef>
                <a:spcPts val="360"/>
              </a:spcBef>
              <a:buClr>
                <a:srgbClr val="C6DAEC"/>
              </a:buClr>
              <a:buFont typeface="Muli"/>
              <a:defRPr>
                <a:solidFill>
                  <a:srgbClr val="C6DAEC"/>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Shape 1408"/>
          <p:cNvSpPr txBox="1">
            <a:spLocks noGrp="1"/>
          </p:cNvSpPr>
          <p:nvPr>
            <p:ph type="ctrTitle"/>
          </p:nvPr>
        </p:nvSpPr>
        <p:spPr>
          <a:xfrm>
            <a:off x="140112" y="1876418"/>
            <a:ext cx="8897347" cy="1159799"/>
          </a:xfrm>
          <a:prstGeom prst="rect">
            <a:avLst/>
          </a:prstGeom>
        </p:spPr>
        <p:txBody>
          <a:bodyPr lIns="91425" tIns="91425" rIns="91425" bIns="91425" anchor="ctr" anchorCtr="0">
            <a:noAutofit/>
          </a:bodyPr>
          <a:lstStyle/>
          <a:p>
            <a:pPr lvl="0"/>
            <a:r>
              <a:rPr lang="en-US" sz="3200" dirty="0"/>
              <a:t>AML-2304 Natural Language Processing</a:t>
            </a:r>
            <a:endParaRPr lang="en" sz="3200" dirty="0"/>
          </a:p>
        </p:txBody>
      </p:sp>
      <p:sp>
        <p:nvSpPr>
          <p:cNvPr id="8" name="Shape 1408"/>
          <p:cNvSpPr txBox="1">
            <a:spLocks/>
          </p:cNvSpPr>
          <p:nvPr/>
        </p:nvSpPr>
        <p:spPr>
          <a:xfrm>
            <a:off x="83170" y="284568"/>
            <a:ext cx="2733717" cy="113225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BBD5"/>
              </a:buClr>
              <a:buSzPct val="100000"/>
              <a:buFont typeface="Nixie One"/>
              <a:buNone/>
              <a:defRPr sz="4800" b="0" i="0" u="none" strike="noStrike" cap="none">
                <a:solidFill>
                  <a:srgbClr val="19BBD5"/>
                </a:solidFill>
                <a:latin typeface="Nixie One"/>
                <a:ea typeface="Nixie One"/>
                <a:cs typeface="Nixie One"/>
                <a:sym typeface="Nixie One"/>
              </a:defRPr>
            </a:lvl1pPr>
            <a:lvl2pPr lvl="1"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lvl="2"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lvl="3"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lvl="4"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lvl="5"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lvl="6"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lvl="7"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lvl="8"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sz="2400" b="1" dirty="0"/>
              <a:t>Lambton College</a:t>
            </a:r>
          </a:p>
        </p:txBody>
      </p:sp>
      <p:sp>
        <p:nvSpPr>
          <p:cNvPr id="9" name="Shape 1408"/>
          <p:cNvSpPr txBox="1">
            <a:spLocks/>
          </p:cNvSpPr>
          <p:nvPr/>
        </p:nvSpPr>
        <p:spPr>
          <a:xfrm>
            <a:off x="26230" y="850693"/>
            <a:ext cx="2847599" cy="603871"/>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BBD5"/>
              </a:buClr>
              <a:buSzPct val="100000"/>
              <a:buFont typeface="Nixie One"/>
              <a:buNone/>
              <a:defRPr sz="4800" b="0" i="0" u="none" strike="noStrike" cap="none">
                <a:solidFill>
                  <a:srgbClr val="19BBD5"/>
                </a:solidFill>
                <a:latin typeface="Nixie One"/>
                <a:ea typeface="Nixie One"/>
                <a:cs typeface="Nixie One"/>
                <a:sym typeface="Nixie One"/>
              </a:defRPr>
            </a:lvl1pPr>
            <a:lvl2pPr lvl="1"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lvl="2"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lvl="3"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lvl="4"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lvl="5"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lvl="6"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lvl="7"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lvl="8"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r>
              <a:rPr lang="en" sz="1600" dirty="0"/>
              <a:t>School of Computer Studies</a:t>
            </a:r>
          </a:p>
        </p:txBody>
      </p:sp>
      <p:sp>
        <p:nvSpPr>
          <p:cNvPr id="7" name="Shape 1408">
            <a:extLst>
              <a:ext uri="{FF2B5EF4-FFF2-40B4-BE49-F238E27FC236}">
                <a16:creationId xmlns:a16="http://schemas.microsoft.com/office/drawing/2014/main" id="{C830561C-9BA6-4350-8B93-1B63B6889792}"/>
              </a:ext>
            </a:extLst>
          </p:cNvPr>
          <p:cNvSpPr txBox="1">
            <a:spLocks/>
          </p:cNvSpPr>
          <p:nvPr/>
        </p:nvSpPr>
        <p:spPr>
          <a:xfrm>
            <a:off x="6823749" y="4744387"/>
            <a:ext cx="2320251" cy="341235"/>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BBD5"/>
              </a:buClr>
              <a:buSzPct val="100000"/>
              <a:buFont typeface="Nixie One"/>
              <a:buNone/>
              <a:defRPr sz="4800" b="0" i="0" u="none" strike="noStrike" cap="none">
                <a:solidFill>
                  <a:srgbClr val="19BBD5"/>
                </a:solidFill>
                <a:latin typeface="Nixie One"/>
                <a:ea typeface="Nixie One"/>
                <a:cs typeface="Nixie One"/>
                <a:sym typeface="Nixie One"/>
              </a:defRPr>
            </a:lvl1pPr>
            <a:lvl2pPr lvl="1"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2pPr>
            <a:lvl3pPr lvl="2"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3pPr>
            <a:lvl4pPr lvl="3"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4pPr>
            <a:lvl5pPr lvl="4"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5pPr>
            <a:lvl6pPr lvl="5"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6pPr>
            <a:lvl7pPr lvl="6"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7pPr>
            <a:lvl8pPr lvl="7"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8pPr>
            <a:lvl9pPr lvl="8" algn="ctr">
              <a:spcBef>
                <a:spcPts val="0"/>
              </a:spcBef>
              <a:buClr>
                <a:srgbClr val="19BBD5"/>
              </a:buClr>
              <a:buSzPct val="100000"/>
              <a:buFont typeface="Nixie One"/>
              <a:buNone/>
              <a:defRPr sz="4800">
                <a:solidFill>
                  <a:srgbClr val="19BBD5"/>
                </a:solidFill>
                <a:latin typeface="Nixie One"/>
                <a:ea typeface="Nixie One"/>
                <a:cs typeface="Nixie One"/>
                <a:sym typeface="Nixie One"/>
              </a:defRPr>
            </a:lvl9pPr>
          </a:lstStyle>
          <a:p>
            <a:pPr algn="l"/>
            <a:endParaRPr lang="en-US" sz="1200" dirty="0"/>
          </a:p>
          <a:p>
            <a:pPr algn="l"/>
            <a:r>
              <a:rPr lang="en-US" sz="1200" dirty="0"/>
              <a:t>[Prepared By: </a:t>
            </a:r>
            <a:r>
              <a:rPr lang="en-US" sz="1200"/>
              <a:t>Vahid Hadavi, PhD] </a:t>
            </a:r>
            <a:endParaRPr lang="en-US" sz="1200" dirty="0"/>
          </a:p>
          <a:p>
            <a:pPr algn="l"/>
            <a:r>
              <a:rPr lang="en-US" sz="1200" dirty="0"/>
              <a:t> </a:t>
            </a:r>
            <a:endParaRPr lang="en" sz="1200" dirty="0"/>
          </a:p>
        </p:txBody>
      </p:sp>
      <p:pic>
        <p:nvPicPr>
          <p:cNvPr id="6" name="Picture 5">
            <a:extLst>
              <a:ext uri="{FF2B5EF4-FFF2-40B4-BE49-F238E27FC236}">
                <a16:creationId xmlns:a16="http://schemas.microsoft.com/office/drawing/2014/main" id="{E92E1671-D3A5-4FB4-BC25-F401F0328B7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5312" y="57878"/>
            <a:ext cx="2958688" cy="64245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64331" y="281161"/>
            <a:ext cx="6528741" cy="566063"/>
          </a:xfrm>
          <a:prstGeom prst="rect">
            <a:avLst/>
          </a:prstGeom>
        </p:spPr>
        <p:txBody>
          <a:bodyPr lIns="91425" tIns="91425" rIns="91425" bIns="91425" anchor="b" anchorCtr="0">
            <a:noAutofit/>
          </a:bodyPr>
          <a:lstStyle/>
          <a:p>
            <a:pPr lvl="0"/>
            <a:r>
              <a:rPr lang="en-US" sz="3200" dirty="0"/>
              <a:t>POS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669883" y="745319"/>
            <a:ext cx="6823189" cy="224676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The goal of POS is to assign the various parts of a speech to every word of the provided text. </a:t>
            </a:r>
          </a:p>
          <a:p>
            <a:pPr marL="285750" indent="-285750" eaLnBrk="1" hangingPunct="1">
              <a:buFont typeface="Arial" panose="020B0604020202020204" pitchFamily="34" charset="0"/>
              <a:buChar char="•"/>
            </a:pPr>
            <a:r>
              <a:rPr lang="en-US" altLang="en-US" dirty="0">
                <a:solidFill>
                  <a:srgbClr val="FFC000"/>
                </a:solidFill>
                <a:latin typeface="Muli"/>
              </a:rPr>
              <a:t>This is normally done based on the definition and the context. </a:t>
            </a:r>
          </a:p>
          <a:p>
            <a:pPr marL="285750" indent="-285750" eaLnBrk="1" hangingPunct="1">
              <a:buFont typeface="Arial" panose="020B0604020202020204" pitchFamily="34" charset="0"/>
              <a:buChar char="•"/>
            </a:pPr>
            <a:r>
              <a:rPr lang="en-US" altLang="en-US" dirty="0">
                <a:solidFill>
                  <a:srgbClr val="FFC000"/>
                </a:solidFill>
                <a:latin typeface="Muli"/>
              </a:rPr>
              <a:t>There are various tools that provide us with POS taggers, including NLTK, </a:t>
            </a:r>
            <a:r>
              <a:rPr lang="en-US" altLang="en-US" dirty="0" err="1">
                <a:solidFill>
                  <a:srgbClr val="FFC000"/>
                </a:solidFill>
                <a:latin typeface="Muli"/>
              </a:rPr>
              <a:t>TextBlob</a:t>
            </a:r>
            <a:r>
              <a:rPr lang="en-US" altLang="en-US" dirty="0">
                <a:solidFill>
                  <a:srgbClr val="FFC000"/>
                </a:solidFill>
                <a:latin typeface="Muli"/>
              </a:rPr>
              <a:t>, etc.</a:t>
            </a:r>
          </a:p>
          <a:p>
            <a:pPr marL="285750" indent="-285750" eaLnBrk="1" hangingPunct="1">
              <a:buFont typeface="Arial" panose="020B0604020202020204" pitchFamily="34" charset="0"/>
              <a:buChar char="•"/>
            </a:pPr>
            <a:r>
              <a:rPr lang="en-US" altLang="en-US" dirty="0">
                <a:solidFill>
                  <a:srgbClr val="FFC000"/>
                </a:solidFill>
                <a:latin typeface="Muli"/>
              </a:rPr>
              <a:t>In this lecture, we will use </a:t>
            </a:r>
            <a:r>
              <a:rPr lang="en-US" altLang="en-US" dirty="0" err="1">
                <a:solidFill>
                  <a:srgbClr val="FFC000"/>
                </a:solidFill>
                <a:latin typeface="Muli"/>
              </a:rPr>
              <a:t>TextBlob</a:t>
            </a:r>
            <a:r>
              <a:rPr lang="en-US" altLang="en-US" dirty="0">
                <a:solidFill>
                  <a:srgbClr val="FFC000"/>
                </a:solidFill>
                <a:latin typeface="Muli"/>
              </a:rPr>
              <a:t>.</a:t>
            </a:r>
          </a:p>
          <a:p>
            <a:pPr marL="285750" indent="-285750" eaLnBrk="1" hangingPunct="1">
              <a:buFont typeface="Arial" panose="020B0604020202020204" pitchFamily="34" charset="0"/>
              <a:buChar char="•"/>
            </a:pPr>
            <a:r>
              <a:rPr lang="en-US" altLang="en-US" dirty="0">
                <a:solidFill>
                  <a:srgbClr val="FFC000"/>
                </a:solidFill>
                <a:latin typeface="Muli"/>
              </a:rPr>
              <a:t>It needs to be installed (pip for windows).</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4" name="Picture 3">
            <a:extLst>
              <a:ext uri="{FF2B5EF4-FFF2-40B4-BE49-F238E27FC236}">
                <a16:creationId xmlns:a16="http://schemas.microsoft.com/office/drawing/2014/main" id="{83C054B9-24DA-E106-90B3-2792AAA1ACB7}"/>
              </a:ext>
            </a:extLst>
          </p:cNvPr>
          <p:cNvPicPr>
            <a:picLocks noChangeAspect="1"/>
          </p:cNvPicPr>
          <p:nvPr/>
        </p:nvPicPr>
        <p:blipFill rotWithShape="1">
          <a:blip r:embed="rId3"/>
          <a:srcRect l="17076" t="38601" r="7118" b="43312"/>
          <a:stretch/>
        </p:blipFill>
        <p:spPr>
          <a:xfrm>
            <a:off x="325464" y="3436422"/>
            <a:ext cx="8493072" cy="1139840"/>
          </a:xfrm>
          <a:prstGeom prst="rect">
            <a:avLst/>
          </a:prstGeom>
        </p:spPr>
      </p:pic>
      <p:pic>
        <p:nvPicPr>
          <p:cNvPr id="5" name="Picture 4">
            <a:extLst>
              <a:ext uri="{FF2B5EF4-FFF2-40B4-BE49-F238E27FC236}">
                <a16:creationId xmlns:a16="http://schemas.microsoft.com/office/drawing/2014/main" id="{7598627D-4CD6-4728-8D01-480AFD4D5A6D}"/>
              </a:ext>
            </a:extLst>
          </p:cNvPr>
          <p:cNvPicPr>
            <a:picLocks noChangeAspect="1"/>
          </p:cNvPicPr>
          <p:nvPr/>
        </p:nvPicPr>
        <p:blipFill rotWithShape="1">
          <a:blip r:embed="rId4"/>
          <a:srcRect l="16981" t="45115" r="65755" b="50000"/>
          <a:stretch/>
        </p:blipFill>
        <p:spPr>
          <a:xfrm>
            <a:off x="2734572" y="2799013"/>
            <a:ext cx="3355677" cy="534065"/>
          </a:xfrm>
          <a:prstGeom prst="rect">
            <a:avLst/>
          </a:prstGeom>
        </p:spPr>
      </p:pic>
    </p:spTree>
    <p:extLst>
      <p:ext uri="{BB962C8B-B14F-4D97-AF65-F5344CB8AC3E}">
        <p14:creationId xmlns:p14="http://schemas.microsoft.com/office/powerpoint/2010/main" val="157257499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64331" y="281161"/>
            <a:ext cx="6528741" cy="566063"/>
          </a:xfrm>
          <a:prstGeom prst="rect">
            <a:avLst/>
          </a:prstGeom>
        </p:spPr>
        <p:txBody>
          <a:bodyPr lIns="91425" tIns="91425" rIns="91425" bIns="91425" anchor="b" anchorCtr="0">
            <a:noAutofit/>
          </a:bodyPr>
          <a:lstStyle/>
          <a:p>
            <a:pPr lvl="0"/>
            <a:r>
              <a:rPr lang="en-US" sz="3200" dirty="0"/>
              <a:t>POS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669883" y="1499371"/>
            <a:ext cx="6823189" cy="7386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
        <p:nvSpPr>
          <p:cNvPr id="2" name="Rectangle 1">
            <a:extLst>
              <a:ext uri="{FF2B5EF4-FFF2-40B4-BE49-F238E27FC236}">
                <a16:creationId xmlns:a16="http://schemas.microsoft.com/office/drawing/2014/main" id="{B6AF14E6-3D5E-2934-22EC-ADA9A778E3A4}"/>
              </a:ext>
            </a:extLst>
          </p:cNvPr>
          <p:cNvSpPr>
            <a:spLocks noChangeArrowheads="1"/>
          </p:cNvSpPr>
          <p:nvPr/>
        </p:nvSpPr>
        <p:spPr bwMode="auto">
          <a:xfrm>
            <a:off x="1669883" y="1283928"/>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How can we figure out the description if each POS tag?</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7" name="Picture 6">
            <a:extLst>
              <a:ext uri="{FF2B5EF4-FFF2-40B4-BE49-F238E27FC236}">
                <a16:creationId xmlns:a16="http://schemas.microsoft.com/office/drawing/2014/main" id="{66C5C679-117C-7819-C3DE-36A242F0D4F3}"/>
              </a:ext>
            </a:extLst>
          </p:cNvPr>
          <p:cNvPicPr>
            <a:picLocks noChangeAspect="1"/>
          </p:cNvPicPr>
          <p:nvPr/>
        </p:nvPicPr>
        <p:blipFill rotWithShape="1">
          <a:blip r:embed="rId3"/>
          <a:srcRect l="17358" t="61719" r="66522" b="33075"/>
          <a:stretch/>
        </p:blipFill>
        <p:spPr>
          <a:xfrm>
            <a:off x="2553418" y="2890183"/>
            <a:ext cx="2812212" cy="511020"/>
          </a:xfrm>
          <a:prstGeom prst="rect">
            <a:avLst/>
          </a:prstGeom>
        </p:spPr>
      </p:pic>
    </p:spTree>
    <p:extLst>
      <p:ext uri="{BB962C8B-B14F-4D97-AF65-F5344CB8AC3E}">
        <p14:creationId xmlns:p14="http://schemas.microsoft.com/office/powerpoint/2010/main" val="121132242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699035" y="1872271"/>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sz="2800" dirty="0">
                <a:sym typeface="Muli"/>
              </a:rPr>
              <a:t>4</a:t>
            </a:r>
            <a:r>
              <a:rPr lang="en-US" altLang="en-US" sz="2800" dirty="0">
                <a:sym typeface="Muli"/>
              </a:rPr>
              <a:t>.4 </a:t>
            </a:r>
            <a:r>
              <a:rPr lang="en-US" altLang="en-US" sz="2800" dirty="0">
                <a:solidFill>
                  <a:srgbClr val="C6DAEC"/>
                </a:solidFill>
                <a:latin typeface="Muli"/>
                <a:ea typeface="Muli"/>
                <a:cs typeface="Muli"/>
                <a:sym typeface="Muli"/>
              </a:rPr>
              <a:t>Practice Named Entity Recognition</a:t>
            </a:r>
            <a:br>
              <a:rPr lang="en" sz="2800" dirty="0"/>
            </a:br>
            <a:endParaRPr lang="en" sz="2800" dirty="0"/>
          </a:p>
        </p:txBody>
      </p:sp>
    </p:spTree>
    <p:extLst>
      <p:ext uri="{BB962C8B-B14F-4D97-AF65-F5344CB8AC3E}">
        <p14:creationId xmlns:p14="http://schemas.microsoft.com/office/powerpoint/2010/main" val="250175394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Named Entity Recognition</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593945" y="986221"/>
            <a:ext cx="6823189" cy="267765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Named Entity Recognition (NER) seeks to locate and classify named entities in text into pre-defined categories such as the names of persons, organizations, locations, expressions of times, quantities, monetary values, percentages, etc. </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a:solidFill>
                  <a:srgbClr val="FFC000"/>
                </a:solidFill>
                <a:latin typeface="Muli"/>
              </a:rPr>
              <a:t>NER is used in many fields in Natural Language Processing (NLP), and it can help answering many real-world questions:</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Wingdings" panose="05000000000000000000" pitchFamily="2" charset="2"/>
              <a:buChar char="Ø"/>
            </a:pPr>
            <a:r>
              <a:rPr lang="en-US" altLang="en-US" dirty="0">
                <a:solidFill>
                  <a:srgbClr val="FFC000"/>
                </a:solidFill>
                <a:latin typeface="Muli"/>
              </a:rPr>
              <a:t>Which companies were mentioned in the news article?</a:t>
            </a:r>
          </a:p>
          <a:p>
            <a:pPr marL="742950" lvl="1" indent="-285750" eaLnBrk="1" hangingPunct="1">
              <a:buFont typeface="Wingdings" panose="05000000000000000000" pitchFamily="2" charset="2"/>
              <a:buChar char="Ø"/>
            </a:pPr>
            <a:r>
              <a:rPr lang="en-US" altLang="en-US" dirty="0">
                <a:solidFill>
                  <a:srgbClr val="FFC000"/>
                </a:solidFill>
                <a:latin typeface="Muli"/>
              </a:rPr>
              <a:t>Were specified products mentioned in complaints or reviews?</a:t>
            </a:r>
          </a:p>
          <a:p>
            <a:pPr marL="742950" lvl="1" indent="-285750" eaLnBrk="1" hangingPunct="1">
              <a:buFont typeface="Wingdings" panose="05000000000000000000" pitchFamily="2" charset="2"/>
              <a:buChar char="Ø"/>
            </a:pPr>
            <a:r>
              <a:rPr lang="en-US" altLang="en-US" dirty="0">
                <a:solidFill>
                  <a:srgbClr val="FFC000"/>
                </a:solidFill>
                <a:latin typeface="Muli"/>
              </a:rPr>
              <a:t>Does the tweet contain the name of a person? Does the tweet contain this person’s location?</a:t>
            </a:r>
          </a:p>
        </p:txBody>
      </p:sp>
    </p:spTree>
    <p:extLst>
      <p:ext uri="{BB962C8B-B14F-4D97-AF65-F5344CB8AC3E}">
        <p14:creationId xmlns:p14="http://schemas.microsoft.com/office/powerpoint/2010/main" val="320440438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Named Entity Recognition</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pic>
        <p:nvPicPr>
          <p:cNvPr id="7" name="Picture 6">
            <a:extLst>
              <a:ext uri="{FF2B5EF4-FFF2-40B4-BE49-F238E27FC236}">
                <a16:creationId xmlns:a16="http://schemas.microsoft.com/office/drawing/2014/main" id="{94CB9DBB-E433-7038-A3E5-6FFF0D9ADC54}"/>
              </a:ext>
            </a:extLst>
          </p:cNvPr>
          <p:cNvPicPr>
            <a:picLocks noChangeAspect="1"/>
          </p:cNvPicPr>
          <p:nvPr/>
        </p:nvPicPr>
        <p:blipFill rotWithShape="1">
          <a:blip r:embed="rId3"/>
          <a:srcRect l="16981" t="58030" r="54906" b="35430"/>
          <a:stretch/>
        </p:blipFill>
        <p:spPr>
          <a:xfrm>
            <a:off x="2190416" y="782847"/>
            <a:ext cx="4482198" cy="586596"/>
          </a:xfrm>
          <a:prstGeom prst="rect">
            <a:avLst/>
          </a:prstGeom>
        </p:spPr>
      </p:pic>
      <p:pic>
        <p:nvPicPr>
          <p:cNvPr id="11" name="Picture 10">
            <a:extLst>
              <a:ext uri="{FF2B5EF4-FFF2-40B4-BE49-F238E27FC236}">
                <a16:creationId xmlns:a16="http://schemas.microsoft.com/office/drawing/2014/main" id="{52668B10-27F5-EA56-DA54-4296DCB35E28}"/>
              </a:ext>
            </a:extLst>
          </p:cNvPr>
          <p:cNvPicPr>
            <a:picLocks noChangeAspect="1"/>
          </p:cNvPicPr>
          <p:nvPr/>
        </p:nvPicPr>
        <p:blipFill rotWithShape="1">
          <a:blip r:embed="rId4"/>
          <a:srcRect l="17358" t="62055" r="8055" b="34186"/>
          <a:stretch/>
        </p:blipFill>
        <p:spPr>
          <a:xfrm>
            <a:off x="137965" y="1446743"/>
            <a:ext cx="9006035" cy="255315"/>
          </a:xfrm>
          <a:prstGeom prst="rect">
            <a:avLst/>
          </a:prstGeom>
        </p:spPr>
      </p:pic>
      <p:pic>
        <p:nvPicPr>
          <p:cNvPr id="13" name="Picture 12">
            <a:extLst>
              <a:ext uri="{FF2B5EF4-FFF2-40B4-BE49-F238E27FC236}">
                <a16:creationId xmlns:a16="http://schemas.microsoft.com/office/drawing/2014/main" id="{16653C37-7C04-43BA-F922-C02D264CD9A7}"/>
              </a:ext>
            </a:extLst>
          </p:cNvPr>
          <p:cNvPicPr>
            <a:picLocks noChangeAspect="1"/>
          </p:cNvPicPr>
          <p:nvPr/>
        </p:nvPicPr>
        <p:blipFill rotWithShape="1">
          <a:blip r:embed="rId5"/>
          <a:srcRect l="19583" t="41099" r="38611" b="21728"/>
          <a:stretch/>
        </p:blipFill>
        <p:spPr>
          <a:xfrm>
            <a:off x="1694582" y="1779358"/>
            <a:ext cx="6442068" cy="3222042"/>
          </a:xfrm>
          <a:prstGeom prst="rect">
            <a:avLst/>
          </a:prstGeom>
        </p:spPr>
      </p:pic>
    </p:spTree>
    <p:extLst>
      <p:ext uri="{BB962C8B-B14F-4D97-AF65-F5344CB8AC3E}">
        <p14:creationId xmlns:p14="http://schemas.microsoft.com/office/powerpoint/2010/main" val="1625406576"/>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Named Entity Recognition</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pic>
        <p:nvPicPr>
          <p:cNvPr id="4" name="Picture 3">
            <a:extLst>
              <a:ext uri="{FF2B5EF4-FFF2-40B4-BE49-F238E27FC236}">
                <a16:creationId xmlns:a16="http://schemas.microsoft.com/office/drawing/2014/main" id="{E770C648-143A-1509-4D8A-21EAB00CCD96}"/>
              </a:ext>
            </a:extLst>
          </p:cNvPr>
          <p:cNvPicPr>
            <a:picLocks noChangeAspect="1"/>
          </p:cNvPicPr>
          <p:nvPr/>
        </p:nvPicPr>
        <p:blipFill rotWithShape="1">
          <a:blip r:embed="rId3"/>
          <a:srcRect l="20819" t="74321" r="44849" b="13839"/>
          <a:stretch/>
        </p:blipFill>
        <p:spPr>
          <a:xfrm>
            <a:off x="1765300" y="2876550"/>
            <a:ext cx="6121400" cy="1187450"/>
          </a:xfrm>
          <a:prstGeom prst="rect">
            <a:avLst/>
          </a:prstGeom>
        </p:spPr>
      </p:pic>
      <p:sp>
        <p:nvSpPr>
          <p:cNvPr id="5" name="Rectangle 4">
            <a:extLst>
              <a:ext uri="{FF2B5EF4-FFF2-40B4-BE49-F238E27FC236}">
                <a16:creationId xmlns:a16="http://schemas.microsoft.com/office/drawing/2014/main" id="{F4451017-6CBC-F7E7-73A3-871F5A4CFEBE}"/>
              </a:ext>
            </a:extLst>
          </p:cNvPr>
          <p:cNvSpPr>
            <a:spLocks noChangeArrowheads="1"/>
          </p:cNvSpPr>
          <p:nvPr/>
        </p:nvSpPr>
        <p:spPr bwMode="auto">
          <a:xfrm>
            <a:off x="1669883" y="1499371"/>
            <a:ext cx="6823189" cy="7386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r>
              <a:rPr lang="en-US" altLang="en-US" dirty="0">
                <a:solidFill>
                  <a:srgbClr val="FFC000"/>
                </a:solidFill>
                <a:latin typeface="Muli"/>
              </a:rPr>
              <a:t>Challenge Question : Only print out name entities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Tree>
    <p:extLst>
      <p:ext uri="{BB962C8B-B14F-4D97-AF65-F5344CB8AC3E}">
        <p14:creationId xmlns:p14="http://schemas.microsoft.com/office/powerpoint/2010/main" val="204753896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802542" y="1604645"/>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altLang="en-US" sz="2800" dirty="0">
                <a:sym typeface="Muli"/>
              </a:rPr>
              <a:t>4.5 </a:t>
            </a:r>
            <a:r>
              <a:rPr lang="en-US" altLang="en-US" sz="2800" dirty="0">
                <a:solidFill>
                  <a:srgbClr val="C6DAEC"/>
                </a:solidFill>
                <a:latin typeface="Muli"/>
                <a:ea typeface="Muli"/>
                <a:cs typeface="Muli"/>
                <a:sym typeface="Muli"/>
              </a:rPr>
              <a:t>Show Collocation Extraction and Synonyms</a:t>
            </a:r>
            <a:br>
              <a:rPr lang="en" sz="2800" dirty="0"/>
            </a:br>
            <a:endParaRPr lang="en" sz="2800" dirty="0"/>
          </a:p>
        </p:txBody>
      </p:sp>
    </p:spTree>
    <p:extLst>
      <p:ext uri="{BB962C8B-B14F-4D97-AF65-F5344CB8AC3E}">
        <p14:creationId xmlns:p14="http://schemas.microsoft.com/office/powerpoint/2010/main" val="348466429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369611" y="19291"/>
            <a:ext cx="6528741" cy="566063"/>
          </a:xfrm>
          <a:prstGeom prst="rect">
            <a:avLst/>
          </a:prstGeom>
        </p:spPr>
        <p:txBody>
          <a:bodyPr lIns="91425" tIns="91425" rIns="91425" bIns="91425" anchor="b" anchorCtr="0">
            <a:noAutofit/>
          </a:bodyPr>
          <a:lstStyle/>
          <a:p>
            <a:pPr>
              <a:tabLst>
                <a:tab pos="715963" algn="l"/>
              </a:tabLst>
            </a:pPr>
            <a:r>
              <a:rPr lang="en-CA" sz="3200" dirty="0"/>
              <a:t>Discovering Word Collocations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570008" y="476852"/>
            <a:ext cx="7573992" cy="28931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algn="just" eaLnBrk="1" hangingPunct="1">
              <a:buFont typeface="Arial" panose="020B0604020202020204" pitchFamily="34" charset="0"/>
              <a:buChar char="•"/>
            </a:pPr>
            <a:r>
              <a:rPr lang="en-US" altLang="en-US" dirty="0">
                <a:solidFill>
                  <a:srgbClr val="FFC000"/>
                </a:solidFill>
                <a:latin typeface="Muli"/>
              </a:rPr>
              <a:t>Collocations are two or more words that tend to appear frequently together, such as United States. Of course, there are many other words that can come after United, such as United Kingdom and United Airlines. As with many aspects of natural language processing, context is very important. And for collocations, context is everything!</a:t>
            </a: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r>
              <a:rPr lang="en-US" altLang="en-US" dirty="0">
                <a:solidFill>
                  <a:srgbClr val="FFC000"/>
                </a:solidFill>
                <a:latin typeface="Muli"/>
              </a:rPr>
              <a:t>In the case of collocations, the context will be a document in the form of a list of words. Discovering collocations in this list of words means that we'll find common phrases that occur frequently throughout the text. For fun, we'll start with the script for Monty Python and the Holy Grail.</a:t>
            </a: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algn="just" eaLnBrk="1" hangingPunct="1"/>
            <a:r>
              <a:rPr lang="en-US" altLang="en-US" dirty="0">
                <a:solidFill>
                  <a:srgbClr val="FFC000"/>
                </a:solidFill>
                <a:latin typeface="Muli"/>
              </a:rPr>
              <a:t>       Getting ready</a:t>
            </a:r>
          </a:p>
          <a:p>
            <a:pPr marL="285750" indent="-285750" algn="just" eaLnBrk="1" hangingPunct="1">
              <a:buFont typeface="Arial" panose="020B0604020202020204" pitchFamily="34" charset="0"/>
              <a:buChar char="•"/>
            </a:pPr>
            <a:r>
              <a:rPr lang="en-US" altLang="en-US" dirty="0">
                <a:solidFill>
                  <a:srgbClr val="FFC000"/>
                </a:solidFill>
                <a:latin typeface="Muli"/>
              </a:rPr>
              <a:t>The script for Monty Python and the Holy Grail is found in the </a:t>
            </a:r>
            <a:r>
              <a:rPr lang="en-US" altLang="en-US" dirty="0" err="1">
                <a:solidFill>
                  <a:srgbClr val="FFC000"/>
                </a:solidFill>
                <a:latin typeface="Muli"/>
              </a:rPr>
              <a:t>webtext</a:t>
            </a:r>
            <a:r>
              <a:rPr lang="en-US" altLang="en-US" dirty="0">
                <a:solidFill>
                  <a:srgbClr val="FFC000"/>
                </a:solidFill>
                <a:latin typeface="Muli"/>
              </a:rPr>
              <a:t> corpus, so be sure that it's unzipped at </a:t>
            </a:r>
            <a:r>
              <a:rPr lang="en-US" altLang="en-US" dirty="0" err="1">
                <a:solidFill>
                  <a:srgbClr val="FFC000"/>
                </a:solidFill>
                <a:latin typeface="Muli"/>
              </a:rPr>
              <a:t>nltk_data</a:t>
            </a:r>
            <a:r>
              <a:rPr lang="en-US" altLang="en-US" dirty="0">
                <a:solidFill>
                  <a:srgbClr val="FFC000"/>
                </a:solidFill>
                <a:latin typeface="Muli"/>
              </a:rPr>
              <a:t>/corpora/</a:t>
            </a:r>
            <a:r>
              <a:rPr lang="en-US" altLang="en-US" dirty="0" err="1">
                <a:solidFill>
                  <a:srgbClr val="FFC000"/>
                </a:solidFill>
                <a:latin typeface="Muli"/>
              </a:rPr>
              <a:t>webtext</a:t>
            </a:r>
            <a:r>
              <a:rPr lang="en-US" altLang="en-US" dirty="0">
                <a:solidFill>
                  <a:srgbClr val="FFC000"/>
                </a:solidFill>
                <a:latin typeface="Muli"/>
              </a:rPr>
              <a:t>/.</a:t>
            </a:r>
          </a:p>
        </p:txBody>
      </p:sp>
      <p:pic>
        <p:nvPicPr>
          <p:cNvPr id="5" name="Picture 4">
            <a:extLst>
              <a:ext uri="{FF2B5EF4-FFF2-40B4-BE49-F238E27FC236}">
                <a16:creationId xmlns:a16="http://schemas.microsoft.com/office/drawing/2014/main" id="{673E4C52-C924-3924-CA6B-6C2B714542BD}"/>
              </a:ext>
            </a:extLst>
          </p:cNvPr>
          <p:cNvPicPr>
            <a:picLocks noChangeAspect="1"/>
          </p:cNvPicPr>
          <p:nvPr/>
        </p:nvPicPr>
        <p:blipFill rotWithShape="1">
          <a:blip r:embed="rId3"/>
          <a:srcRect l="17405" t="52661" r="59151" b="38646"/>
          <a:stretch/>
        </p:blipFill>
        <p:spPr>
          <a:xfrm>
            <a:off x="3252321" y="3443141"/>
            <a:ext cx="3646379" cy="760471"/>
          </a:xfrm>
          <a:prstGeom prst="rect">
            <a:avLst/>
          </a:prstGeom>
        </p:spPr>
      </p:pic>
      <p:pic>
        <p:nvPicPr>
          <p:cNvPr id="9" name="Picture 8">
            <a:extLst>
              <a:ext uri="{FF2B5EF4-FFF2-40B4-BE49-F238E27FC236}">
                <a16:creationId xmlns:a16="http://schemas.microsoft.com/office/drawing/2014/main" id="{C6DDF56E-B01B-A3BC-4528-6A8C0ED106D5}"/>
              </a:ext>
            </a:extLst>
          </p:cNvPr>
          <p:cNvPicPr>
            <a:picLocks noChangeAspect="1"/>
          </p:cNvPicPr>
          <p:nvPr/>
        </p:nvPicPr>
        <p:blipFill rotWithShape="1">
          <a:blip r:embed="rId4"/>
          <a:srcRect l="17453" t="43753" r="43019" b="46164"/>
          <a:stretch/>
        </p:blipFill>
        <p:spPr>
          <a:xfrm>
            <a:off x="2590109" y="4309611"/>
            <a:ext cx="5214809" cy="748329"/>
          </a:xfrm>
          <a:prstGeom prst="rect">
            <a:avLst/>
          </a:prstGeom>
        </p:spPr>
      </p:pic>
    </p:spTree>
    <p:extLst>
      <p:ext uri="{BB962C8B-B14F-4D97-AF65-F5344CB8AC3E}">
        <p14:creationId xmlns:p14="http://schemas.microsoft.com/office/powerpoint/2010/main" val="3519111037"/>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Collocation (How to do it...)</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704227" y="808247"/>
            <a:ext cx="6823189" cy="418576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algn="just" eaLnBrk="1" hangingPunct="1">
              <a:buFont typeface="Arial" panose="020B0604020202020204" pitchFamily="34" charset="0"/>
              <a:buChar char="•"/>
            </a:pPr>
            <a:r>
              <a:rPr lang="en-US" altLang="en-US" dirty="0">
                <a:solidFill>
                  <a:srgbClr val="FFC000"/>
                </a:solidFill>
                <a:latin typeface="Muli"/>
              </a:rPr>
              <a:t>We're going to create a list of all lowercased words in the text, and then produce </a:t>
            </a:r>
            <a:r>
              <a:rPr lang="en-US" altLang="en-US" dirty="0" err="1">
                <a:solidFill>
                  <a:srgbClr val="FFC000"/>
                </a:solidFill>
                <a:latin typeface="Muli"/>
              </a:rPr>
              <a:t>BigramCollocationFinder</a:t>
            </a:r>
            <a:r>
              <a:rPr lang="en-US" altLang="en-US" dirty="0">
                <a:solidFill>
                  <a:srgbClr val="FFC000"/>
                </a:solidFill>
                <a:latin typeface="Muli"/>
              </a:rPr>
              <a:t>, which we can use to find bigrams, which are pairs of words. These bigrams are found using association measurement functions in the </a:t>
            </a:r>
            <a:r>
              <a:rPr lang="en-US" altLang="en-US" dirty="0" err="1">
                <a:solidFill>
                  <a:srgbClr val="FFC000"/>
                </a:solidFill>
                <a:latin typeface="Muli"/>
              </a:rPr>
              <a:t>nltk.met</a:t>
            </a:r>
            <a:r>
              <a:rPr lang="en-US" altLang="en-US" dirty="0">
                <a:solidFill>
                  <a:srgbClr val="FFC000"/>
                </a:solidFill>
                <a:latin typeface="Muli"/>
              </a:rPr>
              <a:t> </a:t>
            </a:r>
            <a:r>
              <a:rPr lang="en-US" altLang="en-US" dirty="0" err="1">
                <a:solidFill>
                  <a:srgbClr val="FFC000"/>
                </a:solidFill>
                <a:latin typeface="Muli"/>
              </a:rPr>
              <a:t>rics</a:t>
            </a:r>
            <a:r>
              <a:rPr lang="en-US" altLang="en-US" dirty="0">
                <a:solidFill>
                  <a:srgbClr val="FFC000"/>
                </a:solidFill>
                <a:latin typeface="Muli"/>
              </a:rPr>
              <a:t> package, as follows:</a:t>
            </a: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r>
              <a:rPr lang="en-US" altLang="en-US" dirty="0">
                <a:solidFill>
                  <a:srgbClr val="FFC000"/>
                </a:solidFill>
                <a:latin typeface="Muli"/>
              </a:rPr>
              <a:t>Challenge question : The above output is not what we expected…. discuss possible reasons with your classmates!</a:t>
            </a:r>
          </a:p>
          <a:p>
            <a:pPr eaLnBrk="1" hangingPunct="1"/>
            <a:endParaRPr lang="en-US" altLang="en-US" dirty="0">
              <a:solidFill>
                <a:srgbClr val="FFC000"/>
              </a:solidFill>
              <a:latin typeface="Muli"/>
            </a:endParaRPr>
          </a:p>
        </p:txBody>
      </p:sp>
      <p:pic>
        <p:nvPicPr>
          <p:cNvPr id="4" name="Picture 3">
            <a:extLst>
              <a:ext uri="{FF2B5EF4-FFF2-40B4-BE49-F238E27FC236}">
                <a16:creationId xmlns:a16="http://schemas.microsoft.com/office/drawing/2014/main" id="{CEDE65D8-8ED4-C1E0-405F-FC793D36BCF0}"/>
              </a:ext>
            </a:extLst>
          </p:cNvPr>
          <p:cNvPicPr>
            <a:picLocks noChangeAspect="1"/>
          </p:cNvPicPr>
          <p:nvPr/>
        </p:nvPicPr>
        <p:blipFill rotWithShape="1">
          <a:blip r:embed="rId3"/>
          <a:srcRect l="17264" t="42096" r="6743" b="34424"/>
          <a:stretch/>
        </p:blipFill>
        <p:spPr>
          <a:xfrm>
            <a:off x="165425" y="2359563"/>
            <a:ext cx="8813150" cy="1531725"/>
          </a:xfrm>
          <a:prstGeom prst="rect">
            <a:avLst/>
          </a:prstGeom>
        </p:spPr>
      </p:pic>
    </p:spTree>
    <p:extLst>
      <p:ext uri="{BB962C8B-B14F-4D97-AF65-F5344CB8AC3E}">
        <p14:creationId xmlns:p14="http://schemas.microsoft.com/office/powerpoint/2010/main" val="989911967"/>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970001" cy="566063"/>
          </a:xfrm>
          <a:prstGeom prst="rect">
            <a:avLst/>
          </a:prstGeom>
        </p:spPr>
        <p:txBody>
          <a:bodyPr lIns="91425" tIns="91425" rIns="91425" bIns="91425" anchor="b" anchorCtr="0">
            <a:noAutofit/>
          </a:bodyPr>
          <a:lstStyle/>
          <a:p>
            <a:pPr lvl="0"/>
            <a:r>
              <a:rPr lang="en-US" sz="3200" dirty="0"/>
              <a:t>Collocation (Let’s improve the Bigrams)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851448" y="547818"/>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Well… the earlier outcome was not very useful! Let's refine it a bit by adding a word filter to remove punctuation and </a:t>
            </a:r>
            <a:r>
              <a:rPr lang="en-US" altLang="en-US" dirty="0" err="1">
                <a:solidFill>
                  <a:srgbClr val="FFC000"/>
                </a:solidFill>
                <a:latin typeface="Muli"/>
              </a:rPr>
              <a:t>stopwords</a:t>
            </a:r>
            <a:r>
              <a:rPr lang="en-US" altLang="en-US" dirty="0">
                <a:solidFill>
                  <a:srgbClr val="FFC000"/>
                </a:solidFill>
                <a:latin typeface="Muli"/>
              </a:rPr>
              <a:t>:</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
        <p:nvSpPr>
          <p:cNvPr id="5" name="Rectangle 4">
            <a:extLst>
              <a:ext uri="{FF2B5EF4-FFF2-40B4-BE49-F238E27FC236}">
                <a16:creationId xmlns:a16="http://schemas.microsoft.com/office/drawing/2014/main" id="{B74F19C0-0998-E657-D873-2E8EC5809BF2}"/>
              </a:ext>
            </a:extLst>
          </p:cNvPr>
          <p:cNvSpPr>
            <a:spLocks noChangeArrowheads="1"/>
          </p:cNvSpPr>
          <p:nvPr/>
        </p:nvSpPr>
        <p:spPr bwMode="auto">
          <a:xfrm>
            <a:off x="396816" y="4180184"/>
            <a:ext cx="8571860" cy="52322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buFont typeface="Arial" panose="020B0604020202020204" pitchFamily="34" charset="0"/>
              <a:buChar char="•"/>
            </a:pPr>
            <a:r>
              <a:rPr lang="en-US" altLang="en-US" dirty="0">
                <a:solidFill>
                  <a:srgbClr val="FFC000"/>
                </a:solidFill>
                <a:latin typeface="Muli"/>
              </a:rPr>
              <a:t>Much better, we can clearly see the most common bigrams in Monty Python and the Holy Grail.</a:t>
            </a:r>
          </a:p>
          <a:p>
            <a:pPr marL="285750" indent="-285750" eaLnBrk="1" hangingPunct="1">
              <a:buFont typeface="Arial" panose="020B0604020202020204" pitchFamily="34" charset="0"/>
              <a:buChar char="•"/>
            </a:pPr>
            <a:r>
              <a:rPr lang="en-US" altLang="en-US" dirty="0">
                <a:solidFill>
                  <a:srgbClr val="FFC000"/>
                </a:solidFill>
                <a:latin typeface="Muli"/>
              </a:rPr>
              <a:t>Try the above code with out specifying a minimum frequency for each Bigram and compare the results!</a:t>
            </a:r>
          </a:p>
        </p:txBody>
      </p:sp>
      <p:pic>
        <p:nvPicPr>
          <p:cNvPr id="7" name="Picture 6">
            <a:extLst>
              <a:ext uri="{FF2B5EF4-FFF2-40B4-BE49-F238E27FC236}">
                <a16:creationId xmlns:a16="http://schemas.microsoft.com/office/drawing/2014/main" id="{538F1758-74D0-8B61-F667-5D4E549F3AD3}"/>
              </a:ext>
            </a:extLst>
          </p:cNvPr>
          <p:cNvPicPr>
            <a:picLocks noChangeAspect="1"/>
          </p:cNvPicPr>
          <p:nvPr/>
        </p:nvPicPr>
        <p:blipFill rotWithShape="1">
          <a:blip r:embed="rId3"/>
          <a:srcRect l="18585" t="44109" r="11038" b="20335"/>
          <a:stretch/>
        </p:blipFill>
        <p:spPr>
          <a:xfrm>
            <a:off x="568450" y="1638347"/>
            <a:ext cx="8286971" cy="2355012"/>
          </a:xfrm>
          <a:prstGeom prst="rect">
            <a:avLst/>
          </a:prstGeom>
        </p:spPr>
      </p:pic>
    </p:spTree>
    <p:extLst>
      <p:ext uri="{BB962C8B-B14F-4D97-AF65-F5344CB8AC3E}">
        <p14:creationId xmlns:p14="http://schemas.microsoft.com/office/powerpoint/2010/main" val="4252312205"/>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1428"/>
        <p:cNvGrpSpPr/>
        <p:nvPr/>
      </p:nvGrpSpPr>
      <p:grpSpPr>
        <a:xfrm>
          <a:off x="0" y="0"/>
          <a:ext cx="0" cy="0"/>
          <a:chOff x="0" y="0"/>
          <a:chExt cx="0" cy="0"/>
        </a:xfrm>
      </p:grpSpPr>
      <p:sp>
        <p:nvSpPr>
          <p:cNvPr id="1431" name="Shape 1431"/>
          <p:cNvSpPr txBox="1"/>
          <p:nvPr/>
        </p:nvSpPr>
        <p:spPr>
          <a:xfrm>
            <a:off x="409575" y="2606040"/>
            <a:ext cx="982472" cy="842160"/>
          </a:xfrm>
          <a:prstGeom prst="rect">
            <a:avLst/>
          </a:prstGeom>
          <a:noFill/>
          <a:ln>
            <a:noFill/>
          </a:ln>
        </p:spPr>
        <p:txBody>
          <a:bodyPr lIns="91425" tIns="91425" rIns="91425" bIns="91425" anchor="ctr" anchorCtr="0">
            <a:noAutofit/>
          </a:bodyPr>
          <a:lstStyle/>
          <a:p>
            <a:pPr lvl="0" algn="ctr">
              <a:spcBef>
                <a:spcPts val="0"/>
              </a:spcBef>
              <a:buNone/>
            </a:pPr>
            <a:endParaRPr lang="en" sz="4800" b="1" u="sng" dirty="0">
              <a:solidFill>
                <a:srgbClr val="FFFFFF"/>
              </a:solidFill>
              <a:latin typeface="Nixie One"/>
              <a:ea typeface="Nixie One"/>
              <a:cs typeface="Nixie One"/>
              <a:sym typeface="Nixie One"/>
            </a:endParaRPr>
          </a:p>
        </p:txBody>
      </p:sp>
      <p:sp>
        <p:nvSpPr>
          <p:cNvPr id="10" name="Rectangle 9"/>
          <p:cNvSpPr/>
          <p:nvPr/>
        </p:nvSpPr>
        <p:spPr>
          <a:xfrm>
            <a:off x="2438382" y="1988487"/>
            <a:ext cx="6600687" cy="2369880"/>
          </a:xfrm>
          <a:prstGeom prst="rect">
            <a:avLst/>
          </a:prstGeom>
        </p:spPr>
        <p:txBody>
          <a:bodyPr wrap="square">
            <a:spAutoFit/>
          </a:bodyPr>
          <a:lstStyle/>
          <a:p>
            <a:pPr>
              <a:buClr>
                <a:srgbClr val="19BBD5"/>
              </a:buClr>
              <a:buSzPct val="100000"/>
            </a:pPr>
            <a:r>
              <a:rPr lang="en-US" sz="1600" dirty="0">
                <a:solidFill>
                  <a:srgbClr val="19BBD5"/>
                </a:solidFill>
                <a:latin typeface="Nixie One"/>
                <a:ea typeface="Nixie One"/>
                <a:cs typeface="Nixie One"/>
                <a:sym typeface="Nixie One"/>
              </a:rPr>
              <a:t>Major Topics</a:t>
            </a:r>
            <a:r>
              <a:rPr lang="en-US" sz="1800" dirty="0">
                <a:solidFill>
                  <a:srgbClr val="19BBD5"/>
                </a:solidFill>
                <a:latin typeface="Nixie One"/>
                <a:ea typeface="Nixie One"/>
                <a:cs typeface="Nixie One"/>
                <a:sym typeface="Nixie One"/>
              </a:rPr>
              <a:t>:</a:t>
            </a:r>
          </a:p>
          <a:p>
            <a:pPr>
              <a:buClr>
                <a:srgbClr val="19BBD5"/>
              </a:buClr>
              <a:buSzPct val="100000"/>
            </a:pPr>
            <a:r>
              <a:rPr lang="en-US" sz="1800" dirty="0">
                <a:solidFill>
                  <a:srgbClr val="19BBD5"/>
                </a:solidFill>
                <a:latin typeface="Nixie One"/>
                <a:ea typeface="Nixie One"/>
                <a:cs typeface="Nixie One"/>
                <a:sym typeface="Nixie One"/>
              </a:rPr>
              <a:t>  </a:t>
            </a:r>
          </a:p>
          <a:p>
            <a:pPr marL="285750" indent="-285750">
              <a:buClr>
                <a:srgbClr val="19BBD5"/>
              </a:buClr>
              <a:buFont typeface="Muli"/>
              <a:buChar char="◇"/>
            </a:pPr>
            <a:r>
              <a:rPr lang="en-US" altLang="en-US" dirty="0">
                <a:solidFill>
                  <a:srgbClr val="C6DAEC"/>
                </a:solidFill>
                <a:latin typeface="Muli"/>
                <a:ea typeface="Muli"/>
                <a:cs typeface="Muli"/>
                <a:sym typeface="Muli"/>
              </a:rPr>
              <a:t>4.1       Illustrate Text conversion to Lowercase </a:t>
            </a:r>
          </a:p>
          <a:p>
            <a:pPr marL="285750" indent="-285750">
              <a:buClr>
                <a:srgbClr val="19BBD5"/>
              </a:buClr>
              <a:buFont typeface="Muli"/>
              <a:buChar char="◇"/>
            </a:pPr>
            <a:r>
              <a:rPr lang="en-US" altLang="en-US" dirty="0">
                <a:solidFill>
                  <a:srgbClr val="C6DAEC"/>
                </a:solidFill>
                <a:latin typeface="Muli"/>
                <a:ea typeface="Muli"/>
                <a:cs typeface="Muli"/>
                <a:sym typeface="Muli"/>
              </a:rPr>
              <a:t>4.2       Apply Number Removal, Punctuation Removal, and Whitespace Removal</a:t>
            </a:r>
          </a:p>
          <a:p>
            <a:pPr marL="285750" indent="-285750">
              <a:buClr>
                <a:srgbClr val="19BBD5"/>
              </a:buClr>
              <a:buFont typeface="Muli"/>
              <a:buChar char="◇"/>
            </a:pPr>
            <a:r>
              <a:rPr lang="en-US" altLang="en-US" dirty="0">
                <a:solidFill>
                  <a:srgbClr val="C6DAEC"/>
                </a:solidFill>
                <a:latin typeface="Muli"/>
                <a:ea typeface="Muli"/>
                <a:cs typeface="Muli"/>
                <a:sym typeface="Muli"/>
              </a:rPr>
              <a:t>4.3       Use Parts of Speech Tagging (POS)</a:t>
            </a:r>
          </a:p>
          <a:p>
            <a:pPr marL="285750" indent="-285750">
              <a:buClr>
                <a:srgbClr val="19BBD5"/>
              </a:buClr>
              <a:buFont typeface="Muli"/>
              <a:buChar char="◇"/>
            </a:pPr>
            <a:r>
              <a:rPr lang="en-US" altLang="en-US" dirty="0">
                <a:solidFill>
                  <a:srgbClr val="C6DAEC"/>
                </a:solidFill>
                <a:latin typeface="Muli"/>
                <a:ea typeface="Muli"/>
                <a:cs typeface="Muli"/>
                <a:sym typeface="Muli"/>
              </a:rPr>
              <a:t>4.4       Practice Named Entity Recognition</a:t>
            </a:r>
          </a:p>
          <a:p>
            <a:pPr marL="285750" indent="-285750">
              <a:buClr>
                <a:srgbClr val="19BBD5"/>
              </a:buClr>
              <a:buFont typeface="Muli"/>
              <a:buChar char="◇"/>
            </a:pPr>
            <a:r>
              <a:rPr lang="en-US" altLang="en-US" dirty="0">
                <a:solidFill>
                  <a:srgbClr val="C6DAEC"/>
                </a:solidFill>
                <a:latin typeface="Muli"/>
                <a:ea typeface="Muli"/>
                <a:cs typeface="Muli"/>
                <a:sym typeface="Muli"/>
              </a:rPr>
              <a:t>4.5       Show Collocation Extraction and Synonyms</a:t>
            </a:r>
          </a:p>
          <a:p>
            <a:pPr marL="285750" indent="-285750">
              <a:buClr>
                <a:srgbClr val="19BBD5"/>
              </a:buClr>
              <a:buFont typeface="Muli"/>
              <a:buChar char="◇"/>
            </a:pPr>
            <a:r>
              <a:rPr lang="en-US" altLang="en-US" dirty="0">
                <a:solidFill>
                  <a:srgbClr val="C6DAEC"/>
                </a:solidFill>
                <a:latin typeface="Muli"/>
                <a:ea typeface="Muli"/>
                <a:cs typeface="Muli"/>
                <a:sym typeface="Muli"/>
              </a:rPr>
              <a:t>4.6       Demonstrate use of Word Lengthening to detect sentiment</a:t>
            </a:r>
          </a:p>
          <a:p>
            <a:pPr marL="285750" indent="-285750">
              <a:buClr>
                <a:srgbClr val="19BBD5"/>
              </a:buClr>
              <a:buFont typeface="Muli"/>
              <a:buChar char="◇"/>
            </a:pPr>
            <a:r>
              <a:rPr lang="en-US" altLang="en-US" dirty="0">
                <a:solidFill>
                  <a:srgbClr val="C6DAEC"/>
                </a:solidFill>
                <a:latin typeface="Muli"/>
                <a:ea typeface="Muli"/>
                <a:cs typeface="Muli"/>
                <a:sym typeface="Muli"/>
              </a:rPr>
              <a:t>4.7       Apply Spell Correction</a:t>
            </a:r>
          </a:p>
          <a:p>
            <a:pPr>
              <a:buClr>
                <a:srgbClr val="19BBD5"/>
              </a:buClr>
            </a:pPr>
            <a:endParaRPr lang="en-US" altLang="en-US" dirty="0">
              <a:solidFill>
                <a:srgbClr val="C6DAEC"/>
              </a:solidFill>
              <a:latin typeface="Muli"/>
              <a:ea typeface="Muli"/>
              <a:cs typeface="Muli"/>
              <a:sym typeface="Muli"/>
            </a:endParaRPr>
          </a:p>
        </p:txBody>
      </p:sp>
      <p:sp>
        <p:nvSpPr>
          <p:cNvPr id="2" name="Title 1"/>
          <p:cNvSpPr>
            <a:spLocks noGrp="1"/>
          </p:cNvSpPr>
          <p:nvPr>
            <p:ph type="ctrTitle"/>
          </p:nvPr>
        </p:nvSpPr>
        <p:spPr>
          <a:xfrm>
            <a:off x="2383440" y="569690"/>
            <a:ext cx="5638800" cy="1159799"/>
          </a:xfrm>
        </p:spPr>
        <p:txBody>
          <a:bodyPr/>
          <a:lstStyle/>
          <a:p>
            <a:r>
              <a:rPr lang="en-US" sz="2400" b="1" dirty="0"/>
              <a:t>Lecture4</a:t>
            </a:r>
            <a:br>
              <a:rPr lang="en-US" sz="2400" b="1" dirty="0"/>
            </a:br>
            <a:r>
              <a:rPr lang="en-US" sz="1400" b="1" dirty="0">
                <a:solidFill>
                  <a:srgbClr val="C6DAEC"/>
                </a:solidFill>
                <a:latin typeface="Muli"/>
                <a:sym typeface="Muli"/>
              </a:rPr>
              <a:t>4</a:t>
            </a:r>
            <a:r>
              <a:rPr lang="en-US" altLang="en-US" sz="1400" dirty="0">
                <a:solidFill>
                  <a:srgbClr val="C6DAEC"/>
                </a:solidFill>
                <a:latin typeface="Muli"/>
                <a:ea typeface="Muli"/>
                <a:cs typeface="Muli"/>
                <a:sym typeface="Muli"/>
              </a:rPr>
              <a:t>. Demonstrate Text Preprocessing: Replacing and Correcting Words</a:t>
            </a:r>
            <a:endParaRPr lang="en-US" sz="2400" b="1" dirty="0"/>
          </a:p>
        </p:txBody>
      </p:sp>
    </p:spTree>
  </p:cSld>
  <p:clrMapOvr>
    <a:overrideClrMapping bg1="lt1" tx1="dk1" bg2="dk2" tx2="lt2" accent1="accent1" accent2="accent2" accent3="accent3" accent4="accent4" accent5="accent5" accent6="accent6" hlink="hlink" folHlink="folHlink"/>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970001" cy="566063"/>
          </a:xfrm>
          <a:prstGeom prst="rect">
            <a:avLst/>
          </a:prstGeom>
        </p:spPr>
        <p:txBody>
          <a:bodyPr lIns="91425" tIns="91425" rIns="91425" bIns="91425" anchor="b" anchorCtr="0">
            <a:noAutofit/>
          </a:bodyPr>
          <a:lstStyle/>
          <a:p>
            <a:pPr lvl="0"/>
            <a:r>
              <a:rPr lang="en-US" sz="3200" dirty="0"/>
              <a:t>Collocation </a:t>
            </a:r>
            <a:r>
              <a:rPr lang="en-US" sz="2400" dirty="0"/>
              <a:t>(Bigrams … How it works...)</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199071" y="1020991"/>
            <a:ext cx="7944929" cy="37548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err="1">
                <a:solidFill>
                  <a:srgbClr val="FFC000"/>
                </a:solidFill>
                <a:latin typeface="Muli"/>
              </a:rPr>
              <a:t>BigramCollocationFinder</a:t>
            </a:r>
            <a:r>
              <a:rPr lang="en-US" altLang="en-US" dirty="0">
                <a:solidFill>
                  <a:srgbClr val="FFC000"/>
                </a:solidFill>
                <a:latin typeface="Muli"/>
              </a:rPr>
              <a:t> constructs two frequency distributions: one for each word, and another for bigrams. </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a:solidFill>
                  <a:srgbClr val="FFC000"/>
                </a:solidFill>
                <a:latin typeface="Muli"/>
              </a:rPr>
              <a:t>A frequency distribution, or </a:t>
            </a:r>
            <a:r>
              <a:rPr lang="en-US" altLang="en-US" dirty="0" err="1">
                <a:solidFill>
                  <a:srgbClr val="FFC000"/>
                </a:solidFill>
                <a:latin typeface="Muli"/>
              </a:rPr>
              <a:t>FreqDist</a:t>
            </a:r>
            <a:r>
              <a:rPr lang="en-US" altLang="en-US" dirty="0">
                <a:solidFill>
                  <a:srgbClr val="FFC000"/>
                </a:solidFill>
                <a:latin typeface="Muli"/>
              </a:rPr>
              <a:t> in NLTK, is basically an enhanced Python dictionary where the keys are what's being counted, and the values are the counts. </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a:solidFill>
                  <a:srgbClr val="FFC000"/>
                </a:solidFill>
                <a:latin typeface="Muli"/>
              </a:rPr>
              <a:t>Any filtering functions that are applied reduce the size of these two </a:t>
            </a:r>
            <a:r>
              <a:rPr lang="en-US" altLang="en-US" dirty="0" err="1">
                <a:solidFill>
                  <a:srgbClr val="FFC000"/>
                </a:solidFill>
                <a:latin typeface="Muli"/>
              </a:rPr>
              <a:t>FreqDists</a:t>
            </a:r>
            <a:r>
              <a:rPr lang="en-US" altLang="en-US" dirty="0">
                <a:solidFill>
                  <a:srgbClr val="FFC000"/>
                </a:solidFill>
                <a:latin typeface="Muli"/>
              </a:rPr>
              <a:t> by eliminating any words that don't pass the filter.</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a:solidFill>
                  <a:srgbClr val="FFC000"/>
                </a:solidFill>
                <a:latin typeface="Muli"/>
              </a:rPr>
              <a:t> By using a filtering function to eliminate all words that are one or two characters, and all English </a:t>
            </a:r>
            <a:r>
              <a:rPr lang="en-US" altLang="en-US" dirty="0" err="1">
                <a:solidFill>
                  <a:srgbClr val="FFC000"/>
                </a:solidFill>
                <a:latin typeface="Muli"/>
              </a:rPr>
              <a:t>stopwords</a:t>
            </a:r>
            <a:r>
              <a:rPr lang="en-US" altLang="en-US" dirty="0">
                <a:solidFill>
                  <a:srgbClr val="FFC000"/>
                </a:solidFill>
                <a:latin typeface="Muli"/>
              </a:rPr>
              <a:t>, we can get a much cleaner result. </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r>
              <a:rPr lang="en-US" altLang="en-US" dirty="0">
                <a:solidFill>
                  <a:srgbClr val="FFC000"/>
                </a:solidFill>
                <a:latin typeface="Muli"/>
              </a:rPr>
              <a:t>After filtering, the collocation finder is ready to accept a generic scoring function for finding collocations.</a:t>
            </a: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Tree>
    <p:extLst>
      <p:ext uri="{BB962C8B-B14F-4D97-AF65-F5344CB8AC3E}">
        <p14:creationId xmlns:p14="http://schemas.microsoft.com/office/powerpoint/2010/main" val="1480161593"/>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464495" y="53481"/>
            <a:ext cx="6528741" cy="566063"/>
          </a:xfrm>
          <a:prstGeom prst="rect">
            <a:avLst/>
          </a:prstGeom>
        </p:spPr>
        <p:txBody>
          <a:bodyPr lIns="91425" tIns="91425" rIns="91425" bIns="91425" anchor="b" anchorCtr="0">
            <a:noAutofit/>
          </a:bodyPr>
          <a:lstStyle/>
          <a:p>
            <a:pPr lvl="0"/>
            <a:r>
              <a:rPr lang="en-US" sz="3200" dirty="0"/>
              <a:t>Collocation (Trigram)</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2232997" y="265345"/>
            <a:ext cx="6669464" cy="52322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There's also </a:t>
            </a:r>
            <a:r>
              <a:rPr lang="en-US" altLang="en-US" dirty="0" err="1">
                <a:solidFill>
                  <a:srgbClr val="FFC000"/>
                </a:solidFill>
                <a:latin typeface="Muli"/>
              </a:rPr>
              <a:t>TrigramCollocationFinder</a:t>
            </a:r>
            <a:r>
              <a:rPr lang="en-US" altLang="en-US" dirty="0">
                <a:solidFill>
                  <a:srgbClr val="FFC000"/>
                </a:solidFill>
                <a:latin typeface="Muli"/>
              </a:rPr>
              <a:t>, which finds triplets instead of pairs.</a:t>
            </a:r>
          </a:p>
        </p:txBody>
      </p:sp>
      <p:pic>
        <p:nvPicPr>
          <p:cNvPr id="4" name="Picture 3">
            <a:extLst>
              <a:ext uri="{FF2B5EF4-FFF2-40B4-BE49-F238E27FC236}">
                <a16:creationId xmlns:a16="http://schemas.microsoft.com/office/drawing/2014/main" id="{F0D8B887-B143-2E43-6C29-7DAECD6C9535}"/>
              </a:ext>
            </a:extLst>
          </p:cNvPr>
          <p:cNvPicPr>
            <a:picLocks noChangeAspect="1"/>
          </p:cNvPicPr>
          <p:nvPr/>
        </p:nvPicPr>
        <p:blipFill rotWithShape="1">
          <a:blip r:embed="rId3"/>
          <a:srcRect l="16887" t="42432" r="35000" b="8428"/>
          <a:stretch/>
        </p:blipFill>
        <p:spPr>
          <a:xfrm>
            <a:off x="2374693" y="834653"/>
            <a:ext cx="5686256" cy="3266811"/>
          </a:xfrm>
          <a:prstGeom prst="rect">
            <a:avLst/>
          </a:prstGeom>
        </p:spPr>
      </p:pic>
      <p:sp>
        <p:nvSpPr>
          <p:cNvPr id="9" name="TextBox 8">
            <a:extLst>
              <a:ext uri="{FF2B5EF4-FFF2-40B4-BE49-F238E27FC236}">
                <a16:creationId xmlns:a16="http://schemas.microsoft.com/office/drawing/2014/main" id="{370C194C-8019-BB4C-B47E-56CC857610AC}"/>
              </a:ext>
            </a:extLst>
          </p:cNvPr>
          <p:cNvSpPr txBox="1"/>
          <p:nvPr/>
        </p:nvSpPr>
        <p:spPr>
          <a:xfrm>
            <a:off x="1964332" y="4125395"/>
            <a:ext cx="7110658" cy="308582"/>
          </a:xfrm>
          <a:prstGeom prst="rect">
            <a:avLst/>
          </a:prstGeom>
          <a:noFill/>
        </p:spPr>
        <p:txBody>
          <a:bodyPr wrap="square">
            <a:spAutoFit/>
          </a:bodyPr>
          <a:lstStyle/>
          <a:p>
            <a:r>
              <a:rPr lang="en-US" dirty="0">
                <a:solidFill>
                  <a:srgbClr val="FFC000"/>
                </a:solidFill>
                <a:latin typeface="Muli"/>
              </a:rPr>
              <a:t>For example, let's check how many time 'clop </a:t>
            </a:r>
            <a:r>
              <a:rPr lang="en-US" dirty="0" err="1">
                <a:solidFill>
                  <a:srgbClr val="FFC000"/>
                </a:solidFill>
                <a:latin typeface="Muli"/>
              </a:rPr>
              <a:t>clop</a:t>
            </a:r>
            <a:r>
              <a:rPr lang="en-US" dirty="0">
                <a:solidFill>
                  <a:srgbClr val="FFC000"/>
                </a:solidFill>
                <a:latin typeface="Muli"/>
              </a:rPr>
              <a:t> </a:t>
            </a:r>
            <a:r>
              <a:rPr lang="en-US" dirty="0" err="1">
                <a:solidFill>
                  <a:srgbClr val="FFC000"/>
                </a:solidFill>
                <a:latin typeface="Muli"/>
              </a:rPr>
              <a:t>clop</a:t>
            </a:r>
            <a:r>
              <a:rPr lang="en-US" dirty="0">
                <a:solidFill>
                  <a:srgbClr val="FFC000"/>
                </a:solidFill>
                <a:latin typeface="Muli"/>
              </a:rPr>
              <a:t>' was repeated</a:t>
            </a:r>
            <a:endParaRPr lang="en-CA" dirty="0">
              <a:solidFill>
                <a:srgbClr val="FFC000"/>
              </a:solidFill>
              <a:latin typeface="Muli"/>
            </a:endParaRPr>
          </a:p>
        </p:txBody>
      </p:sp>
      <p:pic>
        <p:nvPicPr>
          <p:cNvPr id="11" name="Picture 10">
            <a:extLst>
              <a:ext uri="{FF2B5EF4-FFF2-40B4-BE49-F238E27FC236}">
                <a16:creationId xmlns:a16="http://schemas.microsoft.com/office/drawing/2014/main" id="{3143697E-239A-07AF-28F9-2E2BDC65A6F1}"/>
              </a:ext>
            </a:extLst>
          </p:cNvPr>
          <p:cNvPicPr>
            <a:picLocks noChangeAspect="1"/>
          </p:cNvPicPr>
          <p:nvPr/>
        </p:nvPicPr>
        <p:blipFill rotWithShape="1">
          <a:blip r:embed="rId4"/>
          <a:srcRect l="17553" t="59740" r="50000" b="35494"/>
          <a:stretch/>
        </p:blipFill>
        <p:spPr>
          <a:xfrm>
            <a:off x="2598980" y="4526153"/>
            <a:ext cx="5011947" cy="414068"/>
          </a:xfrm>
          <a:prstGeom prst="rect">
            <a:avLst/>
          </a:prstGeom>
        </p:spPr>
      </p:pic>
    </p:spTree>
    <p:extLst>
      <p:ext uri="{BB962C8B-B14F-4D97-AF65-F5344CB8AC3E}">
        <p14:creationId xmlns:p14="http://schemas.microsoft.com/office/powerpoint/2010/main" val="2828002232"/>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464495" y="53481"/>
            <a:ext cx="6528741" cy="566063"/>
          </a:xfrm>
          <a:prstGeom prst="rect">
            <a:avLst/>
          </a:prstGeom>
        </p:spPr>
        <p:txBody>
          <a:bodyPr lIns="91425" tIns="91425" rIns="91425" bIns="91425" anchor="b" anchorCtr="0">
            <a:noAutofit/>
          </a:bodyPr>
          <a:lstStyle/>
          <a:p>
            <a:pPr lvl="0"/>
            <a:r>
              <a:rPr lang="en-US" sz="3200" dirty="0"/>
              <a:t>Collocation (Trigram)</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2872596" y="1020868"/>
            <a:ext cx="4485737" cy="7386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Count the frequency of each Trigram:</a:t>
            </a: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5" name="Picture 4">
            <a:extLst>
              <a:ext uri="{FF2B5EF4-FFF2-40B4-BE49-F238E27FC236}">
                <a16:creationId xmlns:a16="http://schemas.microsoft.com/office/drawing/2014/main" id="{E599EBA0-6C66-A0EB-BA6A-A5FFA3A9A6D4}"/>
              </a:ext>
            </a:extLst>
          </p:cNvPr>
          <p:cNvPicPr>
            <a:picLocks noChangeAspect="1"/>
          </p:cNvPicPr>
          <p:nvPr/>
        </p:nvPicPr>
        <p:blipFill rotWithShape="1">
          <a:blip r:embed="rId3"/>
          <a:srcRect l="17264" t="52662" r="54340" b="13292"/>
          <a:stretch/>
        </p:blipFill>
        <p:spPr>
          <a:xfrm>
            <a:off x="2993366" y="2226978"/>
            <a:ext cx="3838755" cy="2588928"/>
          </a:xfrm>
          <a:prstGeom prst="rect">
            <a:avLst/>
          </a:prstGeom>
        </p:spPr>
      </p:pic>
    </p:spTree>
    <p:extLst>
      <p:ext uri="{BB962C8B-B14F-4D97-AF65-F5344CB8AC3E}">
        <p14:creationId xmlns:p14="http://schemas.microsoft.com/office/powerpoint/2010/main" val="1733177003"/>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587924" y="507518"/>
            <a:ext cx="5538160" cy="845389"/>
          </a:xfrm>
          <a:prstGeom prst="rect">
            <a:avLst/>
          </a:prstGeom>
        </p:spPr>
        <p:txBody>
          <a:bodyPr lIns="91425" tIns="91425" rIns="91425" bIns="91425" anchor="b" anchorCtr="0">
            <a:noAutofit/>
          </a:bodyPr>
          <a:lstStyle/>
          <a:p>
            <a:r>
              <a:rPr lang="en-US" sz="3200" dirty="0"/>
              <a:t>Collocation </a:t>
            </a:r>
            <a:br>
              <a:rPr lang="en-US" sz="3200" dirty="0"/>
            </a:br>
            <a:r>
              <a:rPr lang="en-US" sz="2400" dirty="0"/>
              <a:t>(</a:t>
            </a:r>
            <a:r>
              <a:rPr lang="en-CA" sz="2400" dirty="0"/>
              <a:t>Pointwise mutual information or PMI</a:t>
            </a:r>
            <a:r>
              <a:rPr lang="en-US" sz="2400" dirty="0"/>
              <a:t>)</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268083" y="1775601"/>
            <a:ext cx="7427343" cy="181588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algn="just" eaLnBrk="1" hangingPunct="1">
              <a:buFont typeface="Arial" panose="020B0604020202020204" pitchFamily="34" charset="0"/>
              <a:buChar char="•"/>
            </a:pPr>
            <a:r>
              <a:rPr lang="en-US" altLang="en-US" dirty="0">
                <a:solidFill>
                  <a:srgbClr val="FFC000"/>
                </a:solidFill>
                <a:latin typeface="Muli"/>
              </a:rPr>
              <a:t>In statistics, probability theory and information theory, pointwise mutual information (PMI), or point mutual information, is a measure of association. It compares the probability of two events occurring together to what this probability would be if the events were independent.</a:t>
            </a:r>
          </a:p>
          <a:p>
            <a:pPr marL="285750" indent="-285750" algn="just" eaLnBrk="1" hangingPunct="1">
              <a:buFont typeface="Arial" panose="020B0604020202020204" pitchFamily="34" charset="0"/>
              <a:buChar char="•"/>
            </a:pPr>
            <a:endParaRPr lang="en-US" altLang="en-US" dirty="0">
              <a:solidFill>
                <a:srgbClr val="FFC000"/>
              </a:solidFill>
              <a:latin typeface="Muli"/>
            </a:endParaRPr>
          </a:p>
          <a:p>
            <a:pPr marL="285750" indent="-285750" algn="just" eaLnBrk="1" hangingPunct="1">
              <a:buFont typeface="Arial" panose="020B0604020202020204" pitchFamily="34" charset="0"/>
              <a:buChar char="•"/>
            </a:pPr>
            <a:r>
              <a:rPr lang="en-US" altLang="en-US" dirty="0">
                <a:solidFill>
                  <a:srgbClr val="FFC000"/>
                </a:solidFill>
                <a:latin typeface="Muli"/>
              </a:rPr>
              <a:t>PMI (especially in its positive pointwise mutual information variant) has been described as "one of the most important concepts in NLP", where it "draws on the intuition that the best way to weigh the association between two words is to ask how much more the two words co-occur in a corpus than we would have a priori expected them to appear by chance."</a:t>
            </a:r>
          </a:p>
        </p:txBody>
      </p:sp>
    </p:spTree>
    <p:extLst>
      <p:ext uri="{BB962C8B-B14F-4D97-AF65-F5344CB8AC3E}">
        <p14:creationId xmlns:p14="http://schemas.microsoft.com/office/powerpoint/2010/main" val="1270295767"/>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605177" y="110703"/>
            <a:ext cx="5538160" cy="845389"/>
          </a:xfrm>
          <a:prstGeom prst="rect">
            <a:avLst/>
          </a:prstGeom>
        </p:spPr>
        <p:txBody>
          <a:bodyPr lIns="91425" tIns="91425" rIns="91425" bIns="91425" anchor="b" anchorCtr="0">
            <a:noAutofit/>
          </a:bodyPr>
          <a:lstStyle/>
          <a:p>
            <a:r>
              <a:rPr lang="en-US" sz="3200" dirty="0"/>
              <a:t>Collocation </a:t>
            </a:r>
            <a:br>
              <a:rPr lang="en-US" sz="3200" dirty="0"/>
            </a:br>
            <a:r>
              <a:rPr lang="en-US" sz="2400" dirty="0"/>
              <a:t>(</a:t>
            </a:r>
            <a:r>
              <a:rPr lang="en-CA" sz="2400" dirty="0"/>
              <a:t>Pointwise mutual information or PMI</a:t>
            </a:r>
            <a:r>
              <a:rPr lang="en-US" sz="2400" dirty="0"/>
              <a:t>)</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2303253" y="1291275"/>
            <a:ext cx="2682815" cy="3077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algn="just" eaLnBrk="1" hangingPunct="1">
              <a:buFont typeface="Arial" panose="020B0604020202020204" pitchFamily="34" charset="0"/>
              <a:buChar char="•"/>
            </a:pPr>
            <a:r>
              <a:rPr lang="en-US" altLang="en-US" dirty="0">
                <a:solidFill>
                  <a:srgbClr val="FFC000"/>
                </a:solidFill>
                <a:latin typeface="Muli"/>
              </a:rPr>
              <a:t>Example :</a:t>
            </a:r>
          </a:p>
        </p:txBody>
      </p:sp>
      <p:pic>
        <p:nvPicPr>
          <p:cNvPr id="4" name="Picture 3">
            <a:extLst>
              <a:ext uri="{FF2B5EF4-FFF2-40B4-BE49-F238E27FC236}">
                <a16:creationId xmlns:a16="http://schemas.microsoft.com/office/drawing/2014/main" id="{38518A0D-2674-A1A5-B97B-5BC311F10D7F}"/>
              </a:ext>
            </a:extLst>
          </p:cNvPr>
          <p:cNvPicPr>
            <a:picLocks noChangeAspect="1"/>
          </p:cNvPicPr>
          <p:nvPr/>
        </p:nvPicPr>
        <p:blipFill rotWithShape="1">
          <a:blip r:embed="rId3"/>
          <a:srcRect l="17264" t="33543" r="9811" b="13459"/>
          <a:stretch/>
        </p:blipFill>
        <p:spPr>
          <a:xfrm>
            <a:off x="798905" y="1785327"/>
            <a:ext cx="7943968" cy="3247470"/>
          </a:xfrm>
          <a:prstGeom prst="rect">
            <a:avLst/>
          </a:prstGeom>
        </p:spPr>
      </p:pic>
    </p:spTree>
    <p:extLst>
      <p:ext uri="{BB962C8B-B14F-4D97-AF65-F5344CB8AC3E}">
        <p14:creationId xmlns:p14="http://schemas.microsoft.com/office/powerpoint/2010/main" val="2616273666"/>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Synonym and antonym</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851450" y="1744101"/>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
        <p:nvSpPr>
          <p:cNvPr id="14" name="Rectangle 13">
            <a:extLst>
              <a:ext uri="{FF2B5EF4-FFF2-40B4-BE49-F238E27FC236}">
                <a16:creationId xmlns:a16="http://schemas.microsoft.com/office/drawing/2014/main" id="{9EB300B1-2787-4893-9066-46AEF0D54A64}"/>
              </a:ext>
            </a:extLst>
          </p:cNvPr>
          <p:cNvSpPr>
            <a:spLocks noChangeArrowheads="1"/>
          </p:cNvSpPr>
          <p:nvPr/>
        </p:nvSpPr>
        <p:spPr bwMode="auto">
          <a:xfrm>
            <a:off x="1704227" y="741966"/>
            <a:ext cx="6823189" cy="14465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We will use wordnet, which is an NLTK corpus reader, an English lexical database to find synonyms and antonyms. </a:t>
            </a:r>
          </a:p>
          <a:p>
            <a:pPr marL="285750" indent="-285750" eaLnBrk="1" hangingPunct="1">
              <a:buFont typeface="Arial" panose="020B0604020202020204" pitchFamily="34" charset="0"/>
              <a:buChar char="•"/>
            </a:pPr>
            <a:r>
              <a:rPr lang="en-US" altLang="en-US" dirty="0">
                <a:solidFill>
                  <a:srgbClr val="FFC000"/>
                </a:solidFill>
                <a:latin typeface="Muli"/>
              </a:rPr>
              <a:t>It can be defined as a semantically oriented English dictionary.</a:t>
            </a:r>
          </a:p>
          <a:p>
            <a:pPr marL="285750" indent="-285750" eaLnBrk="1" hangingPunct="1">
              <a:buFont typeface="Arial" panose="020B0604020202020204" pitchFamily="34" charset="0"/>
              <a:buChar char="•"/>
            </a:pPr>
            <a:r>
              <a:rPr lang="en-US" altLang="en-US" dirty="0">
                <a:solidFill>
                  <a:srgbClr val="FFC000"/>
                </a:solidFill>
                <a:latin typeface="Muli"/>
              </a:rPr>
              <a:t>If a word is not defined in wordnet, it might not be identified as a synonym or antonym.</a:t>
            </a:r>
          </a:p>
          <a:p>
            <a:pPr marL="285750" indent="-285750" eaLnBrk="1" hangingPunct="1">
              <a:buFont typeface="Arial" panose="020B0604020202020204" pitchFamily="34" charset="0"/>
              <a:buChar char="•"/>
            </a:pPr>
            <a:r>
              <a:rPr lang="en-US" altLang="en-US" dirty="0">
                <a:solidFill>
                  <a:srgbClr val="FFC000"/>
                </a:solidFill>
                <a:latin typeface="Muli"/>
              </a:rPr>
              <a:t>We use </a:t>
            </a:r>
            <a:r>
              <a:rPr lang="en-US" altLang="en-US" dirty="0" err="1">
                <a:solidFill>
                  <a:srgbClr val="FFC000"/>
                </a:solidFill>
                <a:latin typeface="Muli"/>
              </a:rPr>
              <a:t>synsets</a:t>
            </a:r>
            <a:r>
              <a:rPr lang="en-US" altLang="en-US" dirty="0">
                <a:solidFill>
                  <a:srgbClr val="FFC000"/>
                </a:solidFill>
                <a:latin typeface="Muli"/>
              </a:rPr>
              <a:t>() on wordnet to find synonyms for a word</a:t>
            </a:r>
            <a:r>
              <a:rPr lang="en-US" altLang="en-US" sz="1600" dirty="0">
                <a:solidFill>
                  <a:srgbClr val="FFC000"/>
                </a:solidFill>
                <a:latin typeface="Muli"/>
              </a:rPr>
              <a:t>.  </a:t>
            </a:r>
          </a:p>
        </p:txBody>
      </p:sp>
      <p:pic>
        <p:nvPicPr>
          <p:cNvPr id="7" name="Picture 6">
            <a:extLst>
              <a:ext uri="{FF2B5EF4-FFF2-40B4-BE49-F238E27FC236}">
                <a16:creationId xmlns:a16="http://schemas.microsoft.com/office/drawing/2014/main" id="{58A2FF27-86EC-4B52-876C-A1CAF17E1806}"/>
              </a:ext>
            </a:extLst>
          </p:cNvPr>
          <p:cNvPicPr>
            <a:picLocks noChangeAspect="1"/>
          </p:cNvPicPr>
          <p:nvPr/>
        </p:nvPicPr>
        <p:blipFill>
          <a:blip r:embed="rId3"/>
          <a:stretch>
            <a:fillRect/>
          </a:stretch>
        </p:blipFill>
        <p:spPr>
          <a:xfrm>
            <a:off x="3509468" y="2429853"/>
            <a:ext cx="2456588" cy="354161"/>
          </a:xfrm>
          <a:prstGeom prst="rect">
            <a:avLst/>
          </a:prstGeom>
        </p:spPr>
      </p:pic>
      <p:pic>
        <p:nvPicPr>
          <p:cNvPr id="9" name="Picture 8" descr="Text&#10;&#10;Description automatically generated">
            <a:extLst>
              <a:ext uri="{FF2B5EF4-FFF2-40B4-BE49-F238E27FC236}">
                <a16:creationId xmlns:a16="http://schemas.microsoft.com/office/drawing/2014/main" id="{7B84C25D-B582-4054-A201-C11B316A75AA}"/>
              </a:ext>
            </a:extLst>
          </p:cNvPr>
          <p:cNvPicPr>
            <a:picLocks noChangeAspect="1"/>
          </p:cNvPicPr>
          <p:nvPr/>
        </p:nvPicPr>
        <p:blipFill>
          <a:blip r:embed="rId4"/>
          <a:stretch>
            <a:fillRect/>
          </a:stretch>
        </p:blipFill>
        <p:spPr>
          <a:xfrm>
            <a:off x="3543073" y="2996580"/>
            <a:ext cx="2389377" cy="461626"/>
          </a:xfrm>
          <a:prstGeom prst="rect">
            <a:avLst/>
          </a:prstGeom>
        </p:spPr>
      </p:pic>
    </p:spTree>
    <p:extLst>
      <p:ext uri="{BB962C8B-B14F-4D97-AF65-F5344CB8AC3E}">
        <p14:creationId xmlns:p14="http://schemas.microsoft.com/office/powerpoint/2010/main" val="1947836037"/>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145898" y="106571"/>
            <a:ext cx="6528741" cy="566063"/>
          </a:xfrm>
          <a:prstGeom prst="rect">
            <a:avLst/>
          </a:prstGeom>
        </p:spPr>
        <p:txBody>
          <a:bodyPr lIns="91425" tIns="91425" rIns="91425" bIns="91425" anchor="b" anchorCtr="0">
            <a:noAutofit/>
          </a:bodyPr>
          <a:lstStyle/>
          <a:p>
            <a:pPr lvl="0"/>
            <a:r>
              <a:rPr lang="en-US" sz="3200" dirty="0"/>
              <a:t>Synonym and antonym</a:t>
            </a:r>
            <a:endParaRPr lang="en" sz="3200" dirty="0"/>
          </a:p>
        </p:txBody>
      </p:sp>
      <p:sp>
        <p:nvSpPr>
          <p:cNvPr id="6" name="Rectangle 5"/>
          <p:cNvSpPr>
            <a:spLocks noChangeArrowheads="1"/>
          </p:cNvSpPr>
          <p:nvPr/>
        </p:nvSpPr>
        <p:spPr bwMode="auto">
          <a:xfrm>
            <a:off x="1851450" y="1744101"/>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4" name="Picture 3">
            <a:extLst>
              <a:ext uri="{FF2B5EF4-FFF2-40B4-BE49-F238E27FC236}">
                <a16:creationId xmlns:a16="http://schemas.microsoft.com/office/drawing/2014/main" id="{D9F48F21-D47B-496B-28A1-3600A4DB117D}"/>
              </a:ext>
            </a:extLst>
          </p:cNvPr>
          <p:cNvPicPr>
            <a:picLocks noChangeAspect="1"/>
          </p:cNvPicPr>
          <p:nvPr/>
        </p:nvPicPr>
        <p:blipFill rotWithShape="1">
          <a:blip r:embed="rId3"/>
          <a:srcRect l="21037" t="41761" r="58397" b="44654"/>
          <a:stretch/>
        </p:blipFill>
        <p:spPr>
          <a:xfrm>
            <a:off x="2530387" y="617061"/>
            <a:ext cx="3624715" cy="1346800"/>
          </a:xfrm>
          <a:prstGeom prst="rect">
            <a:avLst/>
          </a:prstGeom>
        </p:spPr>
      </p:pic>
      <p:pic>
        <p:nvPicPr>
          <p:cNvPr id="8" name="Picture 7">
            <a:extLst>
              <a:ext uri="{FF2B5EF4-FFF2-40B4-BE49-F238E27FC236}">
                <a16:creationId xmlns:a16="http://schemas.microsoft.com/office/drawing/2014/main" id="{8432CF6B-5F80-9E90-9D2D-3F9CBC1F6CD5}"/>
              </a:ext>
            </a:extLst>
          </p:cNvPr>
          <p:cNvPicPr>
            <a:picLocks noChangeAspect="1"/>
          </p:cNvPicPr>
          <p:nvPr/>
        </p:nvPicPr>
        <p:blipFill rotWithShape="1">
          <a:blip r:embed="rId4"/>
          <a:srcRect l="20249" t="63249" r="11791" b="24507"/>
          <a:stretch/>
        </p:blipFill>
        <p:spPr>
          <a:xfrm>
            <a:off x="44509" y="4149306"/>
            <a:ext cx="9099491" cy="922134"/>
          </a:xfrm>
          <a:prstGeom prst="rect">
            <a:avLst/>
          </a:prstGeom>
        </p:spPr>
      </p:pic>
      <p:pic>
        <p:nvPicPr>
          <p:cNvPr id="3" name="Picture 2">
            <a:extLst>
              <a:ext uri="{FF2B5EF4-FFF2-40B4-BE49-F238E27FC236}">
                <a16:creationId xmlns:a16="http://schemas.microsoft.com/office/drawing/2014/main" id="{6ABEFE4C-A80B-DB00-97DF-F0539B10EAC3}"/>
              </a:ext>
            </a:extLst>
          </p:cNvPr>
          <p:cNvPicPr>
            <a:picLocks noChangeAspect="1"/>
          </p:cNvPicPr>
          <p:nvPr/>
        </p:nvPicPr>
        <p:blipFill rotWithShape="1">
          <a:blip r:embed="rId5"/>
          <a:srcRect l="17076" t="43993" r="40000" b="28385"/>
          <a:stretch/>
        </p:blipFill>
        <p:spPr>
          <a:xfrm>
            <a:off x="1727975" y="1997837"/>
            <a:ext cx="5732557" cy="2074981"/>
          </a:xfrm>
          <a:prstGeom prst="rect">
            <a:avLst/>
          </a:prstGeom>
        </p:spPr>
      </p:pic>
    </p:spTree>
    <p:extLst>
      <p:ext uri="{BB962C8B-B14F-4D97-AF65-F5344CB8AC3E}">
        <p14:creationId xmlns:p14="http://schemas.microsoft.com/office/powerpoint/2010/main" val="166755173"/>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145898" y="106571"/>
            <a:ext cx="6528741" cy="566063"/>
          </a:xfrm>
          <a:prstGeom prst="rect">
            <a:avLst/>
          </a:prstGeom>
        </p:spPr>
        <p:txBody>
          <a:bodyPr lIns="91425" tIns="91425" rIns="91425" bIns="91425" anchor="b" anchorCtr="0">
            <a:noAutofit/>
          </a:bodyPr>
          <a:lstStyle/>
          <a:p>
            <a:pPr lvl="0"/>
            <a:r>
              <a:rPr lang="en-US" sz="3200" dirty="0"/>
              <a:t>Wordnet</a:t>
            </a:r>
            <a:endParaRPr lang="en" sz="3200" dirty="0"/>
          </a:p>
        </p:txBody>
      </p:sp>
      <p:sp>
        <p:nvSpPr>
          <p:cNvPr id="6" name="Rectangle 5"/>
          <p:cNvSpPr>
            <a:spLocks noChangeArrowheads="1"/>
          </p:cNvSpPr>
          <p:nvPr/>
        </p:nvSpPr>
        <p:spPr bwMode="auto">
          <a:xfrm>
            <a:off x="1851450" y="1744101"/>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
        <p:nvSpPr>
          <p:cNvPr id="5" name="TextBox 4">
            <a:extLst>
              <a:ext uri="{FF2B5EF4-FFF2-40B4-BE49-F238E27FC236}">
                <a16:creationId xmlns:a16="http://schemas.microsoft.com/office/drawing/2014/main" id="{0A4DA276-1D27-C123-65EF-B61A5BB6359E}"/>
              </a:ext>
            </a:extLst>
          </p:cNvPr>
          <p:cNvSpPr txBox="1"/>
          <p:nvPr/>
        </p:nvSpPr>
        <p:spPr>
          <a:xfrm>
            <a:off x="1952582" y="1066611"/>
            <a:ext cx="6722057" cy="3970318"/>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FFC000"/>
                </a:solidFill>
                <a:latin typeface="Muli"/>
              </a:rPr>
              <a:t>WordNet is a large lexical database of English. Nouns, verbs, adjectives and adverbs are grouped into sets of cognitive synonyms (</a:t>
            </a:r>
            <a:r>
              <a:rPr lang="en-US" dirty="0" err="1">
                <a:solidFill>
                  <a:srgbClr val="FFC000"/>
                </a:solidFill>
                <a:latin typeface="Muli"/>
              </a:rPr>
              <a:t>synsets</a:t>
            </a:r>
            <a:r>
              <a:rPr lang="en-US" dirty="0">
                <a:solidFill>
                  <a:srgbClr val="FFC000"/>
                </a:solidFill>
                <a:latin typeface="Muli"/>
              </a:rPr>
              <a:t>), each expressing a distinct concept. </a:t>
            </a:r>
            <a:r>
              <a:rPr lang="en-US" dirty="0" err="1">
                <a:solidFill>
                  <a:srgbClr val="FFC000"/>
                </a:solidFill>
                <a:latin typeface="Muli"/>
              </a:rPr>
              <a:t>Synsets</a:t>
            </a:r>
            <a:r>
              <a:rPr lang="en-US" dirty="0">
                <a:solidFill>
                  <a:srgbClr val="FFC000"/>
                </a:solidFill>
                <a:latin typeface="Muli"/>
              </a:rPr>
              <a:t> are interlinked by means of conceptual-semantic and lexical relations.</a:t>
            </a:r>
          </a:p>
          <a:p>
            <a:pPr marL="285750" indent="-285750" algn="just">
              <a:buFont typeface="Arial" panose="020B0604020202020204" pitchFamily="34" charset="0"/>
              <a:buChar char="•"/>
            </a:pPr>
            <a:endParaRPr lang="en-US" dirty="0">
              <a:solidFill>
                <a:srgbClr val="FFC000"/>
              </a:solidFill>
              <a:latin typeface="Muli"/>
            </a:endParaRPr>
          </a:p>
          <a:p>
            <a:pPr marL="285750" indent="-285750" algn="just">
              <a:buFont typeface="Arial" panose="020B0604020202020204" pitchFamily="34" charset="0"/>
              <a:buChar char="•"/>
            </a:pPr>
            <a:r>
              <a:rPr lang="en-US" dirty="0">
                <a:solidFill>
                  <a:srgbClr val="FFC000"/>
                </a:solidFill>
                <a:latin typeface="Muli"/>
              </a:rPr>
              <a:t>WordNet’s structure makes it a useful tool for computational linguistics and natural language processing.</a:t>
            </a:r>
          </a:p>
          <a:p>
            <a:pPr algn="just"/>
            <a:endParaRPr lang="en-US" dirty="0">
              <a:solidFill>
                <a:srgbClr val="FFC000"/>
              </a:solidFill>
              <a:latin typeface="Muli"/>
            </a:endParaRPr>
          </a:p>
          <a:p>
            <a:pPr marL="285750" indent="-285750" algn="just">
              <a:buFont typeface="Arial" panose="020B0604020202020204" pitchFamily="34" charset="0"/>
              <a:buChar char="•"/>
            </a:pPr>
            <a:r>
              <a:rPr lang="en-US" dirty="0">
                <a:solidFill>
                  <a:srgbClr val="FFC000"/>
                </a:solidFill>
                <a:latin typeface="Muli"/>
              </a:rPr>
              <a:t>WordNet superficially resembles a thesaurus, in that it groups words together based on their meanings. However, there are some important distinctions.</a:t>
            </a:r>
          </a:p>
          <a:p>
            <a:pPr algn="just"/>
            <a:endParaRPr lang="en-US" dirty="0">
              <a:solidFill>
                <a:srgbClr val="FFC000"/>
              </a:solidFill>
              <a:latin typeface="Muli"/>
            </a:endParaRPr>
          </a:p>
          <a:p>
            <a:pPr marL="285750" indent="-285750" algn="just">
              <a:buFont typeface="Arial" panose="020B0604020202020204" pitchFamily="34" charset="0"/>
              <a:buChar char="•"/>
            </a:pPr>
            <a:r>
              <a:rPr lang="en-US" dirty="0">
                <a:solidFill>
                  <a:srgbClr val="FFC000"/>
                </a:solidFill>
                <a:latin typeface="Muli"/>
              </a:rPr>
              <a:t>First, WordNet interlinks not just word forms—strings of letters—but specific senses of words. As a result, words that are found in close proximity to one another in the network are semantically disambiguated.</a:t>
            </a:r>
          </a:p>
          <a:p>
            <a:pPr marL="285750" indent="-285750" algn="just">
              <a:buFont typeface="Arial" panose="020B0604020202020204" pitchFamily="34" charset="0"/>
              <a:buChar char="•"/>
            </a:pPr>
            <a:endParaRPr lang="en-US" dirty="0">
              <a:solidFill>
                <a:srgbClr val="FFC000"/>
              </a:solidFill>
              <a:latin typeface="Muli"/>
            </a:endParaRPr>
          </a:p>
          <a:p>
            <a:pPr marL="285750" indent="-285750" algn="just">
              <a:buFont typeface="Arial" panose="020B0604020202020204" pitchFamily="34" charset="0"/>
              <a:buChar char="•"/>
            </a:pPr>
            <a:r>
              <a:rPr lang="en-US" dirty="0">
                <a:solidFill>
                  <a:srgbClr val="FFC000"/>
                </a:solidFill>
                <a:latin typeface="Muli"/>
              </a:rPr>
              <a:t>Second, WordNet labels the semantic relations among words, whereas the groupings of words in a thesaurus does not follow any explicit pattern other than meaning similarity.</a:t>
            </a:r>
            <a:endParaRPr lang="en-CA" dirty="0">
              <a:solidFill>
                <a:srgbClr val="FFC000"/>
              </a:solidFill>
              <a:latin typeface="Muli"/>
            </a:endParaRPr>
          </a:p>
        </p:txBody>
      </p:sp>
    </p:spTree>
    <p:extLst>
      <p:ext uri="{BB962C8B-B14F-4D97-AF65-F5344CB8AC3E}">
        <p14:creationId xmlns:p14="http://schemas.microsoft.com/office/powerpoint/2010/main" val="919976071"/>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145898" y="106571"/>
            <a:ext cx="6528741" cy="566063"/>
          </a:xfrm>
          <a:prstGeom prst="rect">
            <a:avLst/>
          </a:prstGeom>
        </p:spPr>
        <p:txBody>
          <a:bodyPr lIns="91425" tIns="91425" rIns="91425" bIns="91425" anchor="b" anchorCtr="0">
            <a:noAutofit/>
          </a:bodyPr>
          <a:lstStyle/>
          <a:p>
            <a:pPr lvl="0"/>
            <a:r>
              <a:rPr lang="en-US" sz="3200" dirty="0"/>
              <a:t>Wordnet (</a:t>
            </a:r>
            <a:r>
              <a:rPr lang="en-US" sz="3200" dirty="0" err="1"/>
              <a:t>Synsets</a:t>
            </a:r>
            <a:r>
              <a:rPr lang="en-US" sz="3200" dirty="0"/>
              <a:t>)</a:t>
            </a:r>
            <a:endParaRPr lang="en" sz="3200" dirty="0"/>
          </a:p>
        </p:txBody>
      </p:sp>
      <p:sp>
        <p:nvSpPr>
          <p:cNvPr id="6" name="Rectangle 5"/>
          <p:cNvSpPr>
            <a:spLocks noChangeArrowheads="1"/>
          </p:cNvSpPr>
          <p:nvPr/>
        </p:nvSpPr>
        <p:spPr bwMode="auto">
          <a:xfrm>
            <a:off x="1851450" y="1744101"/>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
        <p:nvSpPr>
          <p:cNvPr id="5" name="TextBox 4">
            <a:extLst>
              <a:ext uri="{FF2B5EF4-FFF2-40B4-BE49-F238E27FC236}">
                <a16:creationId xmlns:a16="http://schemas.microsoft.com/office/drawing/2014/main" id="{EE2D59E7-0FBE-B535-FEA9-C28ADC1699A9}"/>
              </a:ext>
            </a:extLst>
          </p:cNvPr>
          <p:cNvSpPr txBox="1"/>
          <p:nvPr/>
        </p:nvSpPr>
        <p:spPr>
          <a:xfrm>
            <a:off x="1914955" y="807192"/>
            <a:ext cx="6990625" cy="1384995"/>
          </a:xfrm>
          <a:prstGeom prst="rect">
            <a:avLst/>
          </a:prstGeom>
          <a:noFill/>
        </p:spPr>
        <p:txBody>
          <a:bodyPr wrap="square">
            <a:spAutoFit/>
          </a:bodyPr>
          <a:lstStyle/>
          <a:p>
            <a:pPr marL="285750" indent="-285750">
              <a:buFont typeface="Arial" panose="020B0604020202020204" pitchFamily="34" charset="0"/>
              <a:buChar char="•"/>
            </a:pPr>
            <a:r>
              <a:rPr lang="en-US" dirty="0" err="1">
                <a:solidFill>
                  <a:srgbClr val="FFC000"/>
                </a:solidFill>
                <a:latin typeface="Muli"/>
              </a:rPr>
              <a:t>Synsets</a:t>
            </a:r>
            <a:r>
              <a:rPr lang="en-US" dirty="0">
                <a:solidFill>
                  <a:srgbClr val="FFC000"/>
                </a:solidFill>
                <a:latin typeface="Muli"/>
              </a:rPr>
              <a:t> are used to store synonyms, where each word in the </a:t>
            </a:r>
            <a:r>
              <a:rPr lang="en-US" dirty="0" err="1">
                <a:solidFill>
                  <a:srgbClr val="FFC000"/>
                </a:solidFill>
                <a:latin typeface="Muli"/>
              </a:rPr>
              <a:t>Synset</a:t>
            </a:r>
            <a:r>
              <a:rPr lang="en-US" dirty="0">
                <a:solidFill>
                  <a:srgbClr val="FFC000"/>
                </a:solidFill>
                <a:latin typeface="Muli"/>
              </a:rPr>
              <a:t> shares the same meaning. </a:t>
            </a:r>
          </a:p>
          <a:p>
            <a:pPr marL="285750" indent="-285750">
              <a:buFont typeface="Arial" panose="020B0604020202020204" pitchFamily="34" charset="0"/>
              <a:buChar char="•"/>
            </a:pPr>
            <a:r>
              <a:rPr lang="en-US" dirty="0">
                <a:solidFill>
                  <a:srgbClr val="FFC000"/>
                </a:solidFill>
                <a:latin typeface="Muli"/>
              </a:rPr>
              <a:t>Essentially, each </a:t>
            </a:r>
            <a:r>
              <a:rPr lang="en-US" dirty="0" err="1">
                <a:solidFill>
                  <a:srgbClr val="FFC000"/>
                </a:solidFill>
                <a:latin typeface="Muli"/>
              </a:rPr>
              <a:t>Synset</a:t>
            </a:r>
            <a:r>
              <a:rPr lang="en-US" dirty="0">
                <a:solidFill>
                  <a:srgbClr val="FFC000"/>
                </a:solidFill>
                <a:latin typeface="Muli"/>
              </a:rPr>
              <a:t> is a collection of synonyms. Some words have just one </a:t>
            </a:r>
            <a:r>
              <a:rPr lang="en-US" dirty="0" err="1">
                <a:solidFill>
                  <a:srgbClr val="FFC000"/>
                </a:solidFill>
                <a:latin typeface="Muli"/>
              </a:rPr>
              <a:t>Synset</a:t>
            </a:r>
            <a:r>
              <a:rPr lang="en-US" dirty="0">
                <a:solidFill>
                  <a:srgbClr val="FFC000"/>
                </a:solidFill>
                <a:latin typeface="Muli"/>
              </a:rPr>
              <a:t>, while others have multiple </a:t>
            </a:r>
            <a:r>
              <a:rPr lang="en-US" dirty="0" err="1">
                <a:solidFill>
                  <a:srgbClr val="FFC000"/>
                </a:solidFill>
                <a:latin typeface="Muli"/>
              </a:rPr>
              <a:t>Synsets</a:t>
            </a:r>
            <a:r>
              <a:rPr lang="en-US" dirty="0">
                <a:solidFill>
                  <a:srgbClr val="FFC000"/>
                </a:solidFill>
                <a:latin typeface="Muli"/>
              </a:rPr>
              <a:t>.</a:t>
            </a:r>
          </a:p>
          <a:p>
            <a:pPr marL="285750" indent="-285750">
              <a:buFont typeface="Arial" panose="020B0604020202020204" pitchFamily="34" charset="0"/>
              <a:buChar char="•"/>
            </a:pPr>
            <a:r>
              <a:rPr lang="en-US" dirty="0">
                <a:solidFill>
                  <a:srgbClr val="FFC000"/>
                </a:solidFill>
                <a:latin typeface="Muli"/>
              </a:rPr>
              <a:t> Every </a:t>
            </a:r>
            <a:r>
              <a:rPr lang="en-US" dirty="0" err="1">
                <a:solidFill>
                  <a:srgbClr val="FFC000"/>
                </a:solidFill>
                <a:latin typeface="Muli"/>
              </a:rPr>
              <a:t>Synset</a:t>
            </a:r>
            <a:r>
              <a:rPr lang="en-US" dirty="0">
                <a:solidFill>
                  <a:srgbClr val="FFC000"/>
                </a:solidFill>
                <a:latin typeface="Muli"/>
              </a:rPr>
              <a:t> has a definition associated with it. </a:t>
            </a:r>
            <a:r>
              <a:rPr lang="en-US" dirty="0" err="1">
                <a:solidFill>
                  <a:srgbClr val="FFC000"/>
                </a:solidFill>
                <a:latin typeface="Muli"/>
              </a:rPr>
              <a:t>Synset</a:t>
            </a:r>
            <a:r>
              <a:rPr lang="en-US" dirty="0">
                <a:solidFill>
                  <a:srgbClr val="FFC000"/>
                </a:solidFill>
                <a:latin typeface="Muli"/>
              </a:rPr>
              <a:t> makes it easier for users to look up words in the WordNet database</a:t>
            </a:r>
            <a:r>
              <a:rPr lang="en-US" dirty="0"/>
              <a:t>.</a:t>
            </a:r>
            <a:endParaRPr lang="en-CA" dirty="0"/>
          </a:p>
        </p:txBody>
      </p:sp>
      <p:sp>
        <p:nvSpPr>
          <p:cNvPr id="9" name="TextBox 8">
            <a:extLst>
              <a:ext uri="{FF2B5EF4-FFF2-40B4-BE49-F238E27FC236}">
                <a16:creationId xmlns:a16="http://schemas.microsoft.com/office/drawing/2014/main" id="{18D3FF81-1D7C-7097-8A11-BE5B3A8562A7}"/>
              </a:ext>
            </a:extLst>
          </p:cNvPr>
          <p:cNvSpPr txBox="1"/>
          <p:nvPr/>
        </p:nvSpPr>
        <p:spPr>
          <a:xfrm>
            <a:off x="650515" y="2326745"/>
            <a:ext cx="8255065" cy="2677656"/>
          </a:xfrm>
          <a:prstGeom prst="rect">
            <a:avLst/>
          </a:prstGeom>
          <a:noFill/>
        </p:spPr>
        <p:txBody>
          <a:bodyPr wrap="square">
            <a:spAutoFit/>
          </a:bodyPr>
          <a:lstStyle/>
          <a:p>
            <a:r>
              <a:rPr lang="en-CA" b="1" dirty="0" err="1">
                <a:solidFill>
                  <a:srgbClr val="FFC000"/>
                </a:solidFill>
                <a:latin typeface="Muli"/>
              </a:rPr>
              <a:t>Synset</a:t>
            </a:r>
            <a:r>
              <a:rPr lang="en-CA" b="1" dirty="0">
                <a:solidFill>
                  <a:srgbClr val="FFC000"/>
                </a:solidFill>
                <a:latin typeface="Muli"/>
              </a:rPr>
              <a:t> components:</a:t>
            </a:r>
          </a:p>
          <a:p>
            <a:endParaRPr lang="en-CA" b="1" dirty="0">
              <a:solidFill>
                <a:srgbClr val="FFC000"/>
              </a:solidFill>
              <a:latin typeface="Muli"/>
            </a:endParaRPr>
          </a:p>
          <a:p>
            <a:r>
              <a:rPr lang="en-CA" dirty="0">
                <a:solidFill>
                  <a:srgbClr val="FFC000"/>
                </a:solidFill>
                <a:latin typeface="Muli"/>
              </a:rPr>
              <a:t>	&lt;lemma&gt; is the word’s morphological stem</a:t>
            </a:r>
          </a:p>
          <a:p>
            <a:endParaRPr lang="en-CA" dirty="0">
              <a:solidFill>
                <a:srgbClr val="FFC000"/>
              </a:solidFill>
              <a:latin typeface="Muli"/>
            </a:endParaRPr>
          </a:p>
          <a:p>
            <a:r>
              <a:rPr lang="en-CA" dirty="0">
                <a:solidFill>
                  <a:srgbClr val="FFC000"/>
                </a:solidFill>
                <a:latin typeface="Muli"/>
              </a:rPr>
              <a:t>	&lt;pos&gt; is one of the module attributes ADJ, ADJ_SAT, ADV, NOUN or VERB</a:t>
            </a:r>
          </a:p>
          <a:p>
            <a:r>
              <a:rPr lang="en-CA" dirty="0">
                <a:solidFill>
                  <a:srgbClr val="FFC000"/>
                </a:solidFill>
                <a:latin typeface="Muli"/>
              </a:rPr>
              <a:t>	n    NOUN</a:t>
            </a:r>
          </a:p>
          <a:p>
            <a:r>
              <a:rPr lang="en-CA" dirty="0">
                <a:solidFill>
                  <a:srgbClr val="FFC000"/>
                </a:solidFill>
                <a:latin typeface="Muli"/>
              </a:rPr>
              <a:t>	v    VERB</a:t>
            </a:r>
          </a:p>
          <a:p>
            <a:r>
              <a:rPr lang="en-CA" dirty="0">
                <a:solidFill>
                  <a:srgbClr val="FFC000"/>
                </a:solidFill>
                <a:latin typeface="Muli"/>
              </a:rPr>
              <a:t>	a    ADJECTIVE</a:t>
            </a:r>
          </a:p>
          <a:p>
            <a:r>
              <a:rPr lang="en-CA" dirty="0">
                <a:solidFill>
                  <a:srgbClr val="FFC000"/>
                </a:solidFill>
                <a:latin typeface="Muli"/>
              </a:rPr>
              <a:t>	s    ADJECTIVE SATELLITE</a:t>
            </a:r>
          </a:p>
          <a:p>
            <a:r>
              <a:rPr lang="en-CA" dirty="0">
                <a:solidFill>
                  <a:srgbClr val="FFC000"/>
                </a:solidFill>
                <a:latin typeface="Muli"/>
              </a:rPr>
              <a:t>	r    ADVERB </a:t>
            </a:r>
          </a:p>
          <a:p>
            <a:endParaRPr lang="en-CA" dirty="0">
              <a:solidFill>
                <a:srgbClr val="FFC000"/>
              </a:solidFill>
              <a:latin typeface="Muli"/>
            </a:endParaRPr>
          </a:p>
          <a:p>
            <a:r>
              <a:rPr lang="en-CA" dirty="0">
                <a:solidFill>
                  <a:srgbClr val="FFC000"/>
                </a:solidFill>
                <a:latin typeface="Muli"/>
              </a:rPr>
              <a:t>	&lt;number&gt; is the sense number, counting from 0. This is used to disambiguate word meanings</a:t>
            </a:r>
            <a:r>
              <a:rPr lang="en-CA" dirty="0"/>
              <a:t>.</a:t>
            </a:r>
          </a:p>
        </p:txBody>
      </p:sp>
    </p:spTree>
    <p:extLst>
      <p:ext uri="{BB962C8B-B14F-4D97-AF65-F5344CB8AC3E}">
        <p14:creationId xmlns:p14="http://schemas.microsoft.com/office/powerpoint/2010/main" val="2071151092"/>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145898" y="106571"/>
            <a:ext cx="6528741" cy="566063"/>
          </a:xfrm>
          <a:prstGeom prst="rect">
            <a:avLst/>
          </a:prstGeom>
        </p:spPr>
        <p:txBody>
          <a:bodyPr lIns="91425" tIns="91425" rIns="91425" bIns="91425" anchor="b" anchorCtr="0">
            <a:noAutofit/>
          </a:bodyPr>
          <a:lstStyle/>
          <a:p>
            <a:pPr lvl="0"/>
            <a:r>
              <a:rPr lang="en-US" sz="3200" dirty="0"/>
              <a:t>Wordnet</a:t>
            </a:r>
            <a:endParaRPr lang="en" sz="3200" dirty="0"/>
          </a:p>
        </p:txBody>
      </p:sp>
      <p:sp>
        <p:nvSpPr>
          <p:cNvPr id="6" name="Rectangle 5"/>
          <p:cNvSpPr>
            <a:spLocks noChangeArrowheads="1"/>
          </p:cNvSpPr>
          <p:nvPr/>
        </p:nvSpPr>
        <p:spPr bwMode="auto">
          <a:xfrm>
            <a:off x="1851450" y="1744101"/>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3" name="Picture 2">
            <a:extLst>
              <a:ext uri="{FF2B5EF4-FFF2-40B4-BE49-F238E27FC236}">
                <a16:creationId xmlns:a16="http://schemas.microsoft.com/office/drawing/2014/main" id="{0EECD517-CC5C-4E4E-7846-ABA09988C16D}"/>
              </a:ext>
            </a:extLst>
          </p:cNvPr>
          <p:cNvPicPr>
            <a:picLocks noChangeAspect="1"/>
          </p:cNvPicPr>
          <p:nvPr/>
        </p:nvPicPr>
        <p:blipFill rotWithShape="1">
          <a:blip r:embed="rId3"/>
          <a:srcRect l="17264" t="40922" r="20248" b="13124"/>
          <a:stretch/>
        </p:blipFill>
        <p:spPr>
          <a:xfrm>
            <a:off x="2014787" y="985190"/>
            <a:ext cx="6496513" cy="2687371"/>
          </a:xfrm>
          <a:prstGeom prst="rect">
            <a:avLst/>
          </a:prstGeom>
        </p:spPr>
      </p:pic>
      <p:sp>
        <p:nvSpPr>
          <p:cNvPr id="4" name="Rectangle 3">
            <a:extLst>
              <a:ext uri="{FF2B5EF4-FFF2-40B4-BE49-F238E27FC236}">
                <a16:creationId xmlns:a16="http://schemas.microsoft.com/office/drawing/2014/main" id="{314E99CD-3763-CE93-AEEA-7D53A0DD347F}"/>
              </a:ext>
            </a:extLst>
          </p:cNvPr>
          <p:cNvSpPr>
            <a:spLocks noChangeArrowheads="1"/>
          </p:cNvSpPr>
          <p:nvPr/>
        </p:nvSpPr>
        <p:spPr bwMode="auto">
          <a:xfrm>
            <a:off x="2225615" y="602067"/>
            <a:ext cx="2682815" cy="3077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algn="just" eaLnBrk="1" hangingPunct="1">
              <a:buFont typeface="Arial" panose="020B0604020202020204" pitchFamily="34" charset="0"/>
              <a:buChar char="•"/>
            </a:pPr>
            <a:r>
              <a:rPr lang="en-US" altLang="en-US" dirty="0">
                <a:solidFill>
                  <a:srgbClr val="FFC000"/>
                </a:solidFill>
                <a:latin typeface="Muli"/>
              </a:rPr>
              <a:t>Example :</a:t>
            </a:r>
          </a:p>
        </p:txBody>
      </p:sp>
      <p:pic>
        <p:nvPicPr>
          <p:cNvPr id="8" name="Picture 7">
            <a:extLst>
              <a:ext uri="{FF2B5EF4-FFF2-40B4-BE49-F238E27FC236}">
                <a16:creationId xmlns:a16="http://schemas.microsoft.com/office/drawing/2014/main" id="{4B37F753-0525-DF11-4301-ADF8BFC041E4}"/>
              </a:ext>
            </a:extLst>
          </p:cNvPr>
          <p:cNvPicPr>
            <a:picLocks noChangeAspect="1"/>
          </p:cNvPicPr>
          <p:nvPr/>
        </p:nvPicPr>
        <p:blipFill rotWithShape="1">
          <a:blip r:embed="rId4"/>
          <a:srcRect l="16604" t="52160" r="6698" b="27133"/>
          <a:stretch/>
        </p:blipFill>
        <p:spPr>
          <a:xfrm>
            <a:off x="366156" y="3747909"/>
            <a:ext cx="8575261" cy="1302311"/>
          </a:xfrm>
          <a:prstGeom prst="rect">
            <a:avLst/>
          </a:prstGeom>
        </p:spPr>
      </p:pic>
    </p:spTree>
    <p:extLst>
      <p:ext uri="{BB962C8B-B14F-4D97-AF65-F5344CB8AC3E}">
        <p14:creationId xmlns:p14="http://schemas.microsoft.com/office/powerpoint/2010/main" val="461962223"/>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699035" y="1872271"/>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sz="2800" dirty="0">
                <a:sym typeface="Muli"/>
              </a:rPr>
              <a:t>4</a:t>
            </a:r>
            <a:r>
              <a:rPr lang="en-US" altLang="en-US" sz="2800" dirty="0">
                <a:sym typeface="Muli"/>
              </a:rPr>
              <a:t>.1 </a:t>
            </a:r>
            <a:r>
              <a:rPr lang="en-US" altLang="en-US" sz="2800" dirty="0">
                <a:solidFill>
                  <a:srgbClr val="C6DAEC"/>
                </a:solidFill>
                <a:latin typeface="Muli"/>
                <a:ea typeface="Muli"/>
                <a:cs typeface="Muli"/>
                <a:sym typeface="Muli"/>
              </a:rPr>
              <a:t>Illustrate Text conversion to Lowercase </a:t>
            </a:r>
            <a:br>
              <a:rPr lang="en" sz="2800" dirty="0"/>
            </a:br>
            <a:endParaRPr lang="en" sz="2800" dirty="0"/>
          </a:p>
        </p:txBody>
      </p:sp>
    </p:spTree>
    <p:extLst>
      <p:ext uri="{BB962C8B-B14F-4D97-AF65-F5344CB8AC3E}">
        <p14:creationId xmlns:p14="http://schemas.microsoft.com/office/powerpoint/2010/main" val="93305554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Similarity between words</a:t>
            </a:r>
            <a:endParaRPr lang="en" sz="3200" dirty="0"/>
          </a:p>
        </p:txBody>
      </p:sp>
      <p:sp>
        <p:nvSpPr>
          <p:cNvPr id="6" name="Rectangle 5"/>
          <p:cNvSpPr>
            <a:spLocks noChangeArrowheads="1"/>
          </p:cNvSpPr>
          <p:nvPr/>
        </p:nvSpPr>
        <p:spPr bwMode="auto">
          <a:xfrm>
            <a:off x="1851450" y="1744101"/>
            <a:ext cx="6823189" cy="11695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sp>
        <p:nvSpPr>
          <p:cNvPr id="3" name="TextBox 2">
            <a:extLst>
              <a:ext uri="{FF2B5EF4-FFF2-40B4-BE49-F238E27FC236}">
                <a16:creationId xmlns:a16="http://schemas.microsoft.com/office/drawing/2014/main" id="{1308B180-3BD3-96AB-81EB-B21A23B94874}"/>
              </a:ext>
            </a:extLst>
          </p:cNvPr>
          <p:cNvSpPr txBox="1"/>
          <p:nvPr/>
        </p:nvSpPr>
        <p:spPr>
          <a:xfrm>
            <a:off x="1998675" y="951679"/>
            <a:ext cx="4632384" cy="307777"/>
          </a:xfrm>
          <a:prstGeom prst="rect">
            <a:avLst/>
          </a:prstGeom>
          <a:noFill/>
        </p:spPr>
        <p:txBody>
          <a:bodyPr wrap="square">
            <a:spAutoFit/>
          </a:bodyPr>
          <a:lstStyle/>
          <a:p>
            <a:r>
              <a:rPr lang="en-US" dirty="0">
                <a:solidFill>
                  <a:srgbClr val="FFC000"/>
                </a:solidFill>
                <a:latin typeface="Muli"/>
              </a:rPr>
              <a:t>Now , let’s compare the similarity index of any two words</a:t>
            </a:r>
            <a:endParaRPr lang="en-CA" dirty="0">
              <a:solidFill>
                <a:srgbClr val="FFC000"/>
              </a:solidFill>
              <a:latin typeface="Muli"/>
            </a:endParaRPr>
          </a:p>
        </p:txBody>
      </p:sp>
      <p:pic>
        <p:nvPicPr>
          <p:cNvPr id="7" name="Picture 6">
            <a:extLst>
              <a:ext uri="{FF2B5EF4-FFF2-40B4-BE49-F238E27FC236}">
                <a16:creationId xmlns:a16="http://schemas.microsoft.com/office/drawing/2014/main" id="{72196741-19FE-BC1B-C373-0BD69F627362}"/>
              </a:ext>
            </a:extLst>
          </p:cNvPr>
          <p:cNvPicPr>
            <a:picLocks noChangeAspect="1"/>
          </p:cNvPicPr>
          <p:nvPr/>
        </p:nvPicPr>
        <p:blipFill rotWithShape="1">
          <a:blip r:embed="rId3"/>
          <a:srcRect l="19057" t="61216" r="44811" b="18503"/>
          <a:stretch/>
        </p:blipFill>
        <p:spPr>
          <a:xfrm>
            <a:off x="1569028" y="2156604"/>
            <a:ext cx="6958388" cy="2197042"/>
          </a:xfrm>
          <a:prstGeom prst="rect">
            <a:avLst/>
          </a:prstGeom>
        </p:spPr>
      </p:pic>
    </p:spTree>
    <p:extLst>
      <p:ext uri="{BB962C8B-B14F-4D97-AF65-F5344CB8AC3E}">
        <p14:creationId xmlns:p14="http://schemas.microsoft.com/office/powerpoint/2010/main" val="107386428"/>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802542" y="1604645"/>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altLang="en-US" sz="2800" dirty="0">
                <a:sym typeface="Muli"/>
              </a:rPr>
              <a:t>4.6 </a:t>
            </a:r>
            <a:r>
              <a:rPr lang="en-US" altLang="en-US" sz="2800" dirty="0">
                <a:solidFill>
                  <a:srgbClr val="C6DAEC"/>
                </a:solidFill>
                <a:latin typeface="Muli"/>
                <a:ea typeface="Muli"/>
                <a:cs typeface="Muli"/>
                <a:sym typeface="Muli"/>
              </a:rPr>
              <a:t>Demonstrate use of Word Lengthening to detect sentiment</a:t>
            </a:r>
            <a:br>
              <a:rPr lang="en" sz="2800" dirty="0"/>
            </a:br>
            <a:endParaRPr lang="en" sz="2800" dirty="0"/>
          </a:p>
        </p:txBody>
      </p:sp>
    </p:spTree>
    <p:extLst>
      <p:ext uri="{BB962C8B-B14F-4D97-AF65-F5344CB8AC3E}">
        <p14:creationId xmlns:p14="http://schemas.microsoft.com/office/powerpoint/2010/main" val="389839297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352358" y="398370"/>
            <a:ext cx="6528741" cy="566063"/>
          </a:xfrm>
          <a:prstGeom prst="rect">
            <a:avLst/>
          </a:prstGeom>
        </p:spPr>
        <p:txBody>
          <a:bodyPr lIns="91425" tIns="91425" rIns="91425" bIns="91425" anchor="b" anchorCtr="0">
            <a:noAutofit/>
          </a:bodyPr>
          <a:lstStyle/>
          <a:p>
            <a:pPr lvl="0" algn="ctr"/>
            <a:r>
              <a:rPr lang="en-US" sz="3200" dirty="0"/>
              <a:t>Fixing word lengthening</a:t>
            </a:r>
            <a:br>
              <a:rPr lang="en-US" sz="3200" dirty="0"/>
            </a:br>
            <a:r>
              <a:rPr lang="en-US" sz="2000" dirty="0"/>
              <a:t>Intro to re. compile()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871605" y="1287598"/>
            <a:ext cx="7099866" cy="33239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dirty="0">
                <a:solidFill>
                  <a:srgbClr val="FFC000"/>
                </a:solidFill>
                <a:latin typeface="Muli"/>
              </a:rPr>
              <a:t>Let’s first practice </a:t>
            </a:r>
            <a:r>
              <a:rPr lang="en-US" altLang="en-US" dirty="0" err="1">
                <a:solidFill>
                  <a:srgbClr val="FFC000"/>
                </a:solidFill>
                <a:latin typeface="Muli"/>
              </a:rPr>
              <a:t>re.compile</a:t>
            </a:r>
            <a:r>
              <a:rPr lang="en-US" altLang="en-US" dirty="0">
                <a:solidFill>
                  <a:srgbClr val="FFC000"/>
                </a:solidFill>
                <a:latin typeface="Muli"/>
              </a:rPr>
              <a:t> as this is needed for word lengthening correction:</a:t>
            </a:r>
          </a:p>
          <a:p>
            <a:pPr lvl="0" algn="just"/>
            <a:endParaRPr lang="en-US" altLang="en-US" dirty="0">
              <a:solidFill>
                <a:srgbClr val="FFC000"/>
              </a:solidFill>
              <a:latin typeface="Muli"/>
            </a:endParaRPr>
          </a:p>
          <a:p>
            <a:pPr algn="just" rtl="0"/>
            <a:r>
              <a:rPr lang="en-US" dirty="0">
                <a:solidFill>
                  <a:srgbClr val="FFC000"/>
                </a:solidFill>
                <a:latin typeface="Muli"/>
              </a:rPr>
              <a:t>Python’s </a:t>
            </a:r>
            <a:r>
              <a:rPr lang="en-US" dirty="0" err="1">
                <a:solidFill>
                  <a:srgbClr val="FFC000"/>
                </a:solidFill>
                <a:latin typeface="Muli"/>
              </a:rPr>
              <a:t>re.compile</a:t>
            </a:r>
            <a:r>
              <a:rPr lang="en-US" dirty="0">
                <a:solidFill>
                  <a:srgbClr val="FFC000"/>
                </a:solidFill>
                <a:latin typeface="Muli"/>
              </a:rPr>
              <a:t>() method is used to compile a regular expression pattern provided as a string into a regex pattern object (</a:t>
            </a:r>
            <a:r>
              <a:rPr lang="en-US" dirty="0" err="1">
                <a:solidFill>
                  <a:srgbClr val="FFC000"/>
                </a:solidFill>
                <a:latin typeface="Muli"/>
              </a:rPr>
              <a:t>re.pattern</a:t>
            </a:r>
            <a:r>
              <a:rPr lang="en-US" dirty="0">
                <a:solidFill>
                  <a:srgbClr val="FFC000"/>
                </a:solidFill>
                <a:latin typeface="Muli"/>
              </a:rPr>
              <a:t>). </a:t>
            </a:r>
          </a:p>
          <a:p>
            <a:pPr algn="just" rtl="0"/>
            <a:endParaRPr lang="en-US" dirty="0">
              <a:solidFill>
                <a:srgbClr val="FFC000"/>
              </a:solidFill>
              <a:latin typeface="Muli"/>
            </a:endParaRPr>
          </a:p>
          <a:p>
            <a:pPr algn="just" rtl="0"/>
            <a:r>
              <a:rPr lang="en-US" dirty="0">
                <a:solidFill>
                  <a:srgbClr val="FFC000"/>
                </a:solidFill>
                <a:latin typeface="Muli"/>
              </a:rPr>
              <a:t>Later we can use this pattern object to search for a match inside different target strings using regex methods such as a </a:t>
            </a:r>
            <a:r>
              <a:rPr lang="en-US" dirty="0" err="1">
                <a:solidFill>
                  <a:srgbClr val="FFC000"/>
                </a:solidFill>
                <a:latin typeface="Muli"/>
              </a:rPr>
              <a:t>re.match</a:t>
            </a:r>
            <a:r>
              <a:rPr lang="en-US" dirty="0">
                <a:solidFill>
                  <a:srgbClr val="FFC000"/>
                </a:solidFill>
                <a:latin typeface="Muli"/>
              </a:rPr>
              <a:t>() or </a:t>
            </a:r>
            <a:r>
              <a:rPr lang="en-US" dirty="0" err="1">
                <a:solidFill>
                  <a:srgbClr val="FFC000"/>
                </a:solidFill>
                <a:latin typeface="Muli"/>
              </a:rPr>
              <a:t>re.search</a:t>
            </a:r>
            <a:r>
              <a:rPr lang="en-US" dirty="0">
                <a:solidFill>
                  <a:srgbClr val="FFC000"/>
                </a:solidFill>
                <a:latin typeface="Muli"/>
              </a:rPr>
              <a:t>().</a:t>
            </a:r>
          </a:p>
          <a:p>
            <a:pPr algn="just" rtl="0"/>
            <a:endParaRPr lang="en-US" dirty="0">
              <a:solidFill>
                <a:srgbClr val="FFC000"/>
              </a:solidFill>
              <a:latin typeface="Muli"/>
            </a:endParaRPr>
          </a:p>
          <a:p>
            <a:pPr algn="just" rtl="0"/>
            <a:r>
              <a:rPr lang="en-US" dirty="0">
                <a:solidFill>
                  <a:srgbClr val="FFC000"/>
                </a:solidFill>
                <a:latin typeface="Muli"/>
              </a:rPr>
              <a:t>In simple terms, We can compile a regular expression into a regex object to look for occurrences of the same pattern inside various target strings without rewriting it.</a:t>
            </a:r>
          </a:p>
          <a:p>
            <a:pPr algn="just" rtl="0"/>
            <a:r>
              <a:rPr lang="en-US" dirty="0" err="1">
                <a:solidFill>
                  <a:srgbClr val="FFC000"/>
                </a:solidFill>
                <a:latin typeface="Muli"/>
              </a:rPr>
              <a:t>re.compile</a:t>
            </a:r>
            <a:r>
              <a:rPr lang="en-US" dirty="0">
                <a:solidFill>
                  <a:srgbClr val="FFC000"/>
                </a:solidFill>
                <a:latin typeface="Muli"/>
              </a:rPr>
              <a:t>(pattern, flags=0)</a:t>
            </a:r>
          </a:p>
          <a:p>
            <a:pPr algn="just" rtl="0"/>
            <a:endParaRPr lang="en-US" dirty="0">
              <a:solidFill>
                <a:srgbClr val="FFC000"/>
              </a:solidFill>
              <a:latin typeface="Muli"/>
            </a:endParaRPr>
          </a:p>
          <a:p>
            <a:pPr algn="just" rtl="0"/>
            <a:r>
              <a:rPr lang="en-US" dirty="0">
                <a:solidFill>
                  <a:srgbClr val="FFC000"/>
                </a:solidFill>
                <a:latin typeface="Muli"/>
              </a:rPr>
              <a:t>pattern: regex pattern in string format, which you are trying to match inside the target string.</a:t>
            </a:r>
          </a:p>
          <a:p>
            <a:pPr algn="just" rtl="0"/>
            <a:r>
              <a:rPr lang="en-US" dirty="0">
                <a:solidFill>
                  <a:srgbClr val="FFC000"/>
                </a:solidFill>
                <a:latin typeface="Muli"/>
              </a:rPr>
              <a:t>flags: The expression’s behavior can be modified by specifying regex flag values. This is an optional parameter</a:t>
            </a:r>
          </a:p>
        </p:txBody>
      </p:sp>
    </p:spTree>
    <p:extLst>
      <p:ext uri="{BB962C8B-B14F-4D97-AF65-F5344CB8AC3E}">
        <p14:creationId xmlns:p14="http://schemas.microsoft.com/office/powerpoint/2010/main" val="480989015"/>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2438784" y="151122"/>
            <a:ext cx="6528741" cy="566063"/>
          </a:xfrm>
          <a:prstGeom prst="rect">
            <a:avLst/>
          </a:prstGeom>
        </p:spPr>
        <p:txBody>
          <a:bodyPr lIns="91425" tIns="91425" rIns="91425" bIns="91425" anchor="b" anchorCtr="0">
            <a:noAutofit/>
          </a:bodyPr>
          <a:lstStyle/>
          <a:p>
            <a:pPr lvl="0"/>
            <a:r>
              <a:rPr lang="en-US" sz="3200" dirty="0" err="1"/>
              <a:t>re.compile</a:t>
            </a:r>
            <a:r>
              <a:rPr lang="en-US" sz="3200" dirty="0"/>
              <a:t>()</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pic>
        <p:nvPicPr>
          <p:cNvPr id="5" name="Picture 4">
            <a:extLst>
              <a:ext uri="{FF2B5EF4-FFF2-40B4-BE49-F238E27FC236}">
                <a16:creationId xmlns:a16="http://schemas.microsoft.com/office/drawing/2014/main" id="{22E58589-D8EC-4A8E-E082-976B9A70389C}"/>
              </a:ext>
            </a:extLst>
          </p:cNvPr>
          <p:cNvPicPr>
            <a:picLocks noChangeAspect="1"/>
          </p:cNvPicPr>
          <p:nvPr/>
        </p:nvPicPr>
        <p:blipFill rotWithShape="1">
          <a:blip r:embed="rId3"/>
          <a:srcRect l="18773" t="50000" r="40660" b="8931"/>
          <a:stretch/>
        </p:blipFill>
        <p:spPr>
          <a:xfrm>
            <a:off x="2438784" y="950263"/>
            <a:ext cx="3709359" cy="2112393"/>
          </a:xfrm>
          <a:prstGeom prst="rect">
            <a:avLst/>
          </a:prstGeom>
        </p:spPr>
      </p:pic>
      <p:pic>
        <p:nvPicPr>
          <p:cNvPr id="8" name="Picture 7">
            <a:extLst>
              <a:ext uri="{FF2B5EF4-FFF2-40B4-BE49-F238E27FC236}">
                <a16:creationId xmlns:a16="http://schemas.microsoft.com/office/drawing/2014/main" id="{E08E9D40-1384-0F0F-7CD4-0A5A9E23DCC1}"/>
              </a:ext>
            </a:extLst>
          </p:cNvPr>
          <p:cNvPicPr>
            <a:picLocks noChangeAspect="1"/>
          </p:cNvPicPr>
          <p:nvPr/>
        </p:nvPicPr>
        <p:blipFill rotWithShape="1">
          <a:blip r:embed="rId4"/>
          <a:srcRect l="18962" t="46122" r="26038" b="20330"/>
          <a:stretch/>
        </p:blipFill>
        <p:spPr>
          <a:xfrm>
            <a:off x="1964331" y="3209184"/>
            <a:ext cx="5029201" cy="1725567"/>
          </a:xfrm>
          <a:prstGeom prst="rect">
            <a:avLst/>
          </a:prstGeom>
        </p:spPr>
      </p:pic>
    </p:spTree>
    <p:extLst>
      <p:ext uri="{BB962C8B-B14F-4D97-AF65-F5344CB8AC3E}">
        <p14:creationId xmlns:p14="http://schemas.microsoft.com/office/powerpoint/2010/main" val="3731297231"/>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Fixing word lengthening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750835" y="815887"/>
            <a:ext cx="7242407" cy="224676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r>
              <a:rPr lang="en-US" altLang="en-US" dirty="0">
                <a:solidFill>
                  <a:srgbClr val="FFC000"/>
                </a:solidFill>
                <a:latin typeface="Muli"/>
              </a:rPr>
              <a:t>Word lengthening refers to the process of repeating characters. </a:t>
            </a:r>
          </a:p>
          <a:p>
            <a:pPr marL="742950" lvl="1" indent="-285750" eaLnBrk="1" hangingPunct="1">
              <a:buFont typeface="Arial" panose="020B0604020202020204" pitchFamily="34" charset="0"/>
              <a:buChar char="•"/>
            </a:pPr>
            <a:r>
              <a:rPr lang="en-US" altLang="en-US" dirty="0">
                <a:solidFill>
                  <a:srgbClr val="FFC000"/>
                </a:solidFill>
                <a:latin typeface="Muli"/>
              </a:rPr>
              <a:t>In English, words can only have a maximum of two characters repeated. </a:t>
            </a:r>
          </a:p>
          <a:p>
            <a:pPr marL="742950" lvl="1" indent="-285750" eaLnBrk="1" hangingPunct="1">
              <a:buFont typeface="Arial" panose="020B0604020202020204" pitchFamily="34" charset="0"/>
              <a:buChar char="•"/>
            </a:pPr>
            <a:r>
              <a:rPr lang="en-US" altLang="en-US" dirty="0">
                <a:solidFill>
                  <a:srgbClr val="FFC000"/>
                </a:solidFill>
                <a:latin typeface="Muli"/>
              </a:rPr>
              <a:t>Any additional characters should be done away with; otherwise, we may be dealing with misleading information. </a:t>
            </a:r>
          </a:p>
          <a:p>
            <a:pPr marL="742950" lvl="1" indent="-285750" eaLnBrk="1" hangingPunct="1">
              <a:buFont typeface="Arial" panose="020B0604020202020204" pitchFamily="34" charset="0"/>
              <a:buChar char="•"/>
            </a:pPr>
            <a:r>
              <a:rPr lang="en-US" altLang="en-US" dirty="0">
                <a:solidFill>
                  <a:srgbClr val="FFC000"/>
                </a:solidFill>
                <a:latin typeface="Muli"/>
              </a:rPr>
              <a:t>We can use the regular expressions' library to help us remove any repeated characters from our text .</a:t>
            </a:r>
          </a:p>
          <a:p>
            <a:pPr marL="742950" lvl="1" indent="-285750" eaLnBrk="1" hangingPunct="1">
              <a:buFont typeface="Arial" panose="020B0604020202020204" pitchFamily="34" charset="0"/>
              <a:buChar char="•"/>
            </a:pPr>
            <a:r>
              <a:rPr lang="en-US" altLang="en-US" dirty="0">
                <a:solidFill>
                  <a:srgbClr val="FFC000"/>
                </a:solidFill>
                <a:latin typeface="Muli"/>
              </a:rPr>
              <a:t>The code below is not perfect, try developing a better logics!</a:t>
            </a:r>
          </a:p>
          <a:p>
            <a:pPr lvl="2" eaLnBrk="1" hangingPunct="1"/>
            <a:endParaRPr lang="en-US" altLang="en-US" dirty="0">
              <a:solidFill>
                <a:srgbClr val="FFC000"/>
              </a:solidFill>
              <a:latin typeface="Muli"/>
            </a:endParaRPr>
          </a:p>
          <a:p>
            <a:pPr lvl="2" eaLnBrk="1" hangingPunct="1"/>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4" name="Picture 3">
            <a:extLst>
              <a:ext uri="{FF2B5EF4-FFF2-40B4-BE49-F238E27FC236}">
                <a16:creationId xmlns:a16="http://schemas.microsoft.com/office/drawing/2014/main" id="{901A8028-E924-DE67-FCA8-BEF70A969439}"/>
              </a:ext>
            </a:extLst>
          </p:cNvPr>
          <p:cNvPicPr>
            <a:picLocks noChangeAspect="1"/>
          </p:cNvPicPr>
          <p:nvPr/>
        </p:nvPicPr>
        <p:blipFill rotWithShape="1">
          <a:blip r:embed="rId3"/>
          <a:srcRect l="17169" t="50000" r="57170" b="27379"/>
          <a:stretch/>
        </p:blipFill>
        <p:spPr>
          <a:xfrm>
            <a:off x="2719629" y="3062656"/>
            <a:ext cx="3423772" cy="1697726"/>
          </a:xfrm>
          <a:prstGeom prst="rect">
            <a:avLst/>
          </a:prstGeom>
        </p:spPr>
      </p:pic>
    </p:spTree>
    <p:extLst>
      <p:ext uri="{BB962C8B-B14F-4D97-AF65-F5344CB8AC3E}">
        <p14:creationId xmlns:p14="http://schemas.microsoft.com/office/powerpoint/2010/main" val="1516762786"/>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747968" y="1881585"/>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altLang="en-US" sz="2800" dirty="0">
                <a:sym typeface="Muli"/>
              </a:rPr>
              <a:t>4.7 </a:t>
            </a:r>
            <a:r>
              <a:rPr lang="en-US" altLang="en-US" sz="2800" dirty="0">
                <a:solidFill>
                  <a:srgbClr val="C6DAEC"/>
                </a:solidFill>
                <a:latin typeface="Muli"/>
                <a:ea typeface="Muli"/>
                <a:cs typeface="Muli"/>
                <a:sym typeface="Muli"/>
              </a:rPr>
              <a:t>Apply Spell Correction</a:t>
            </a:r>
            <a:br>
              <a:rPr lang="en-US" altLang="en-US" sz="2800" dirty="0">
                <a:solidFill>
                  <a:srgbClr val="C6DAEC"/>
                </a:solidFill>
                <a:latin typeface="Muli"/>
                <a:ea typeface="Muli"/>
                <a:cs typeface="Muli"/>
                <a:sym typeface="Muli"/>
              </a:rPr>
            </a:br>
            <a:br>
              <a:rPr lang="en" sz="2800" dirty="0"/>
            </a:br>
            <a:endParaRPr lang="en" sz="2800" dirty="0"/>
          </a:p>
        </p:txBody>
      </p:sp>
    </p:spTree>
    <p:extLst>
      <p:ext uri="{BB962C8B-B14F-4D97-AF65-F5344CB8AC3E}">
        <p14:creationId xmlns:p14="http://schemas.microsoft.com/office/powerpoint/2010/main" val="240656494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Spell checker</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409054" y="1434625"/>
            <a:ext cx="6823189" cy="267765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This is the process by which the spelling of a word is corrected. </a:t>
            </a: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Spell correction algorithms work based on min-edit functions since brute forcing one's may take too much time. </a:t>
            </a: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For the mid-edit functions to work effectively, word lengthening should be used first. </a:t>
            </a:r>
          </a:p>
          <a:p>
            <a:pPr marL="742950" lvl="1" indent="-285750" eaLnBrk="1" hangingPunct="1">
              <a:buFont typeface="Arial" panose="020B0604020202020204" pitchFamily="34" charset="0"/>
              <a:buChar char="•"/>
            </a:pPr>
            <a:endParaRPr lang="en-US" altLang="en-US" dirty="0">
              <a:solidFill>
                <a:srgbClr val="FFC000"/>
              </a:solidFill>
              <a:latin typeface="Muli"/>
            </a:endParaRPr>
          </a:p>
          <a:p>
            <a:pPr marL="742950" lvl="1" indent="-285750" eaLnBrk="1" hangingPunct="1">
              <a:buFont typeface="Arial" panose="020B0604020202020204" pitchFamily="34" charset="0"/>
              <a:buChar char="•"/>
            </a:pPr>
            <a:r>
              <a:rPr lang="en-US" altLang="en-US" dirty="0">
                <a:solidFill>
                  <a:srgbClr val="FFC000"/>
                </a:solidFill>
                <a:latin typeface="Muli"/>
              </a:rPr>
              <a:t>NLTK comes with no spell correction module, but there are numerous other libraries that we can use to perform this task.</a:t>
            </a:r>
          </a:p>
          <a:p>
            <a:pPr marL="742950" lvl="1" indent="-285750" eaLnBrk="1" hangingPunct="1">
              <a:buFont typeface="Arial" panose="020B0604020202020204" pitchFamily="34" charset="0"/>
              <a:buChar char="•"/>
            </a:pPr>
            <a:endParaRPr lang="en-US" altLang="en-US" dirty="0">
              <a:solidFill>
                <a:srgbClr val="FFC000"/>
              </a:solidFill>
              <a:latin typeface="Muli"/>
            </a:endParaRPr>
          </a:p>
        </p:txBody>
      </p:sp>
    </p:spTree>
    <p:extLst>
      <p:ext uri="{BB962C8B-B14F-4D97-AF65-F5344CB8AC3E}">
        <p14:creationId xmlns:p14="http://schemas.microsoft.com/office/powerpoint/2010/main" val="1738601695"/>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Spell checker (autocorrect)</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pic>
        <p:nvPicPr>
          <p:cNvPr id="4" name="Picture 3">
            <a:extLst>
              <a:ext uri="{FF2B5EF4-FFF2-40B4-BE49-F238E27FC236}">
                <a16:creationId xmlns:a16="http://schemas.microsoft.com/office/drawing/2014/main" id="{5C0E43AC-3170-6A31-7A9B-ABD46ADA955E}"/>
              </a:ext>
            </a:extLst>
          </p:cNvPr>
          <p:cNvPicPr>
            <a:picLocks noChangeAspect="1"/>
          </p:cNvPicPr>
          <p:nvPr/>
        </p:nvPicPr>
        <p:blipFill rotWithShape="1">
          <a:blip r:embed="rId3"/>
          <a:srcRect l="17076" t="57191" r="58113" b="23354"/>
          <a:stretch/>
        </p:blipFill>
        <p:spPr>
          <a:xfrm>
            <a:off x="2245300" y="1907800"/>
            <a:ext cx="4769103" cy="2103482"/>
          </a:xfrm>
          <a:prstGeom prst="rect">
            <a:avLst/>
          </a:prstGeom>
        </p:spPr>
      </p:pic>
      <p:sp>
        <p:nvSpPr>
          <p:cNvPr id="6" name="TextBox 5">
            <a:extLst>
              <a:ext uri="{FF2B5EF4-FFF2-40B4-BE49-F238E27FC236}">
                <a16:creationId xmlns:a16="http://schemas.microsoft.com/office/drawing/2014/main" id="{3DE182D7-9AD3-0700-A4B1-60FA2E1C8385}"/>
              </a:ext>
            </a:extLst>
          </p:cNvPr>
          <p:cNvSpPr txBox="1"/>
          <p:nvPr/>
        </p:nvSpPr>
        <p:spPr>
          <a:xfrm>
            <a:off x="1893497" y="874514"/>
            <a:ext cx="6528741" cy="307777"/>
          </a:xfrm>
          <a:prstGeom prst="rect">
            <a:avLst/>
          </a:prstGeom>
          <a:noFill/>
        </p:spPr>
        <p:txBody>
          <a:bodyPr wrap="square">
            <a:spAutoFit/>
          </a:bodyPr>
          <a:lstStyle/>
          <a:p>
            <a:pPr marL="742950" lvl="1" indent="-285750" eaLnBrk="1" hangingPunct="1">
              <a:buFont typeface="Arial" panose="020B0604020202020204" pitchFamily="34" charset="0"/>
              <a:buChar char="•"/>
            </a:pPr>
            <a:r>
              <a:rPr lang="en-US" altLang="en-US" dirty="0">
                <a:solidFill>
                  <a:srgbClr val="FFC000"/>
                </a:solidFill>
                <a:latin typeface="Muli"/>
              </a:rPr>
              <a:t>Spell check with autocorrect</a:t>
            </a:r>
          </a:p>
        </p:txBody>
      </p:sp>
    </p:spTree>
    <p:extLst>
      <p:ext uri="{BB962C8B-B14F-4D97-AF65-F5344CB8AC3E}">
        <p14:creationId xmlns:p14="http://schemas.microsoft.com/office/powerpoint/2010/main" val="2727447902"/>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98675" y="208749"/>
            <a:ext cx="6528741" cy="566063"/>
          </a:xfrm>
          <a:prstGeom prst="rect">
            <a:avLst/>
          </a:prstGeom>
        </p:spPr>
        <p:txBody>
          <a:bodyPr lIns="91425" tIns="91425" rIns="91425" bIns="91425" anchor="b" anchorCtr="0">
            <a:noAutofit/>
          </a:bodyPr>
          <a:lstStyle/>
          <a:p>
            <a:pPr lvl="0"/>
            <a:r>
              <a:rPr lang="en-US" sz="3200" dirty="0"/>
              <a:t>Spell checker (</a:t>
            </a:r>
            <a:r>
              <a:rPr lang="en-US" sz="3200" dirty="0" err="1"/>
              <a:t>pattern.en</a:t>
            </a:r>
            <a:r>
              <a:rPr lang="en-US" sz="3200" dirty="0"/>
              <a:t> )</a:t>
            </a:r>
            <a:endParaRPr lang="en" sz="3200" dirty="0"/>
          </a:p>
        </p:txBody>
      </p:sp>
      <p:pic>
        <p:nvPicPr>
          <p:cNvPr id="5" name="Picture 4">
            <a:extLst>
              <a:ext uri="{FF2B5EF4-FFF2-40B4-BE49-F238E27FC236}">
                <a16:creationId xmlns:a16="http://schemas.microsoft.com/office/drawing/2014/main" id="{1F67944E-AAB2-0C6E-95D8-BF0A63744CF7}"/>
              </a:ext>
            </a:extLst>
          </p:cNvPr>
          <p:cNvPicPr>
            <a:picLocks noChangeAspect="1"/>
          </p:cNvPicPr>
          <p:nvPr/>
        </p:nvPicPr>
        <p:blipFill rotWithShape="1">
          <a:blip r:embed="rId3"/>
          <a:srcRect l="17453" t="46625" r="6743" b="24361"/>
          <a:stretch/>
        </p:blipFill>
        <p:spPr>
          <a:xfrm>
            <a:off x="99871" y="2337759"/>
            <a:ext cx="8969864" cy="1931228"/>
          </a:xfrm>
          <a:prstGeom prst="rect">
            <a:avLst/>
          </a:prstGeom>
        </p:spPr>
      </p:pic>
      <p:sp>
        <p:nvSpPr>
          <p:cNvPr id="6" name="TextBox 5">
            <a:extLst>
              <a:ext uri="{FF2B5EF4-FFF2-40B4-BE49-F238E27FC236}">
                <a16:creationId xmlns:a16="http://schemas.microsoft.com/office/drawing/2014/main" id="{F87450F6-A117-7A91-4E11-E4ED4707E039}"/>
              </a:ext>
            </a:extLst>
          </p:cNvPr>
          <p:cNvSpPr txBox="1"/>
          <p:nvPr/>
        </p:nvSpPr>
        <p:spPr>
          <a:xfrm>
            <a:off x="1893497" y="874514"/>
            <a:ext cx="6528741" cy="307777"/>
          </a:xfrm>
          <a:prstGeom prst="rect">
            <a:avLst/>
          </a:prstGeom>
          <a:noFill/>
        </p:spPr>
        <p:txBody>
          <a:bodyPr wrap="square">
            <a:spAutoFit/>
          </a:bodyPr>
          <a:lstStyle/>
          <a:p>
            <a:pPr marL="742950" lvl="1" indent="-285750" eaLnBrk="1" hangingPunct="1">
              <a:buFont typeface="Arial" panose="020B0604020202020204" pitchFamily="34" charset="0"/>
              <a:buChar char="•"/>
            </a:pPr>
            <a:r>
              <a:rPr lang="en-US" altLang="en-US" dirty="0">
                <a:solidFill>
                  <a:srgbClr val="FFC000"/>
                </a:solidFill>
                <a:latin typeface="Muli"/>
              </a:rPr>
              <a:t>Spell check with </a:t>
            </a:r>
            <a:r>
              <a:rPr lang="en-US" altLang="en-US" dirty="0" err="1">
                <a:solidFill>
                  <a:srgbClr val="FFC000"/>
                </a:solidFill>
                <a:latin typeface="Muli"/>
              </a:rPr>
              <a:t>pattern.en</a:t>
            </a:r>
            <a:endParaRPr lang="en-US" altLang="en-US" dirty="0">
              <a:solidFill>
                <a:srgbClr val="FFC000"/>
              </a:solidFill>
              <a:latin typeface="Muli"/>
            </a:endParaRPr>
          </a:p>
        </p:txBody>
      </p:sp>
    </p:spTree>
    <p:extLst>
      <p:ext uri="{BB962C8B-B14F-4D97-AF65-F5344CB8AC3E}">
        <p14:creationId xmlns:p14="http://schemas.microsoft.com/office/powerpoint/2010/main" val="3075232153"/>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2445584" y="2005544"/>
            <a:ext cx="4991100" cy="1160462"/>
          </a:xfrm>
          <a:prstGeom prst="rect">
            <a:avLst/>
          </a:prstGeom>
        </p:spPr>
        <p:txBody>
          <a:bodyPr lIns="91425" tIns="91425" rIns="91425" bIns="91425" anchor="b" anchorCtr="0">
            <a:noAutofit/>
          </a:bodyPr>
          <a:lstStyle/>
          <a:p>
            <a:pPr lvl="0" rtl="0">
              <a:spcBef>
                <a:spcPts val="0"/>
              </a:spcBef>
              <a:buNone/>
            </a:pPr>
            <a:r>
              <a:rPr lang="en" dirty="0"/>
              <a:t>Any questions so far? </a:t>
            </a:r>
            <a:r>
              <a:rPr lang="en-US" dirty="0"/>
              <a:t>A</a:t>
            </a:r>
            <a:r>
              <a:rPr lang="en" dirty="0"/>
              <a:t>ny comments?</a:t>
            </a:r>
          </a:p>
        </p:txBody>
      </p:sp>
    </p:spTree>
    <p:extLst>
      <p:ext uri="{BB962C8B-B14F-4D97-AF65-F5344CB8AC3E}">
        <p14:creationId xmlns:p14="http://schemas.microsoft.com/office/powerpoint/2010/main" val="1996281805"/>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64331" y="281161"/>
            <a:ext cx="6528741" cy="566063"/>
          </a:xfrm>
          <a:prstGeom prst="rect">
            <a:avLst/>
          </a:prstGeom>
        </p:spPr>
        <p:txBody>
          <a:bodyPr lIns="91425" tIns="91425" rIns="91425" bIns="91425" anchor="b" anchorCtr="0">
            <a:noAutofit/>
          </a:bodyPr>
          <a:lstStyle/>
          <a:p>
            <a:pPr lvl="0"/>
            <a:r>
              <a:rPr lang="en-US" sz="3200" dirty="0"/>
              <a:t>Text conversion to Lowercase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685665" y="1046999"/>
            <a:ext cx="7086071" cy="7386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lvl="0" indent="-285750">
              <a:buFont typeface="Arial" panose="020B0604020202020204" pitchFamily="34" charset="0"/>
              <a:buChar char="•"/>
            </a:pPr>
            <a:r>
              <a:rPr lang="en-US" dirty="0">
                <a:solidFill>
                  <a:srgbClr val="FFC000"/>
                </a:solidFill>
                <a:latin typeface="Muli"/>
              </a:rPr>
              <a:t>It may be necessary for to convert a text into lowercase. </a:t>
            </a:r>
          </a:p>
          <a:p>
            <a:pPr marL="285750" lvl="0" indent="-285750">
              <a:buFont typeface="Arial" panose="020B0604020202020204" pitchFamily="34" charset="0"/>
              <a:buChar char="•"/>
            </a:pPr>
            <a:r>
              <a:rPr lang="en-US" dirty="0">
                <a:solidFill>
                  <a:srgbClr val="FFC000"/>
                </a:solidFill>
                <a:latin typeface="Muli"/>
              </a:rPr>
              <a:t>We can use lower() function provided by Python on our text to convert it into lowercase.</a:t>
            </a:r>
          </a:p>
          <a:p>
            <a:pPr marL="285750" lvl="0" indent="-285750">
              <a:buFont typeface="Arial" panose="020B0604020202020204" pitchFamily="34" charset="0"/>
              <a:buChar char="•"/>
            </a:pPr>
            <a:endParaRPr lang="en-US" dirty="0">
              <a:solidFill>
                <a:srgbClr val="FFC000"/>
              </a:solidFill>
              <a:latin typeface="Muli"/>
            </a:endParaRPr>
          </a:p>
        </p:txBody>
      </p:sp>
      <p:pic>
        <p:nvPicPr>
          <p:cNvPr id="5" name="Picture 4">
            <a:extLst>
              <a:ext uri="{FF2B5EF4-FFF2-40B4-BE49-F238E27FC236}">
                <a16:creationId xmlns:a16="http://schemas.microsoft.com/office/drawing/2014/main" id="{582736BC-ED09-47BF-A07D-30A25E2D4CDE}"/>
              </a:ext>
            </a:extLst>
          </p:cNvPr>
          <p:cNvPicPr>
            <a:picLocks noChangeAspect="1"/>
          </p:cNvPicPr>
          <p:nvPr/>
        </p:nvPicPr>
        <p:blipFill>
          <a:blip r:embed="rId3"/>
          <a:stretch>
            <a:fillRect/>
          </a:stretch>
        </p:blipFill>
        <p:spPr>
          <a:xfrm>
            <a:off x="1887095" y="1722971"/>
            <a:ext cx="5448300" cy="524933"/>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552771CD-7492-4204-904E-897944A3D420}"/>
              </a:ext>
            </a:extLst>
          </p:cNvPr>
          <p:cNvPicPr>
            <a:picLocks noChangeAspect="1"/>
          </p:cNvPicPr>
          <p:nvPr/>
        </p:nvPicPr>
        <p:blipFill>
          <a:blip r:embed="rId4"/>
          <a:stretch>
            <a:fillRect/>
          </a:stretch>
        </p:blipFill>
        <p:spPr>
          <a:xfrm>
            <a:off x="3606516" y="2467750"/>
            <a:ext cx="2230967" cy="508000"/>
          </a:xfrm>
          <a:prstGeom prst="rect">
            <a:avLst/>
          </a:prstGeom>
        </p:spPr>
      </p:pic>
      <p:pic>
        <p:nvPicPr>
          <p:cNvPr id="10" name="Picture 9">
            <a:extLst>
              <a:ext uri="{FF2B5EF4-FFF2-40B4-BE49-F238E27FC236}">
                <a16:creationId xmlns:a16="http://schemas.microsoft.com/office/drawing/2014/main" id="{98BF4644-64C7-4F55-AFD3-1F489336DB5C}"/>
              </a:ext>
            </a:extLst>
          </p:cNvPr>
          <p:cNvPicPr>
            <a:picLocks noChangeAspect="1"/>
          </p:cNvPicPr>
          <p:nvPr/>
        </p:nvPicPr>
        <p:blipFill>
          <a:blip r:embed="rId5"/>
          <a:stretch>
            <a:fillRect/>
          </a:stretch>
        </p:blipFill>
        <p:spPr>
          <a:xfrm>
            <a:off x="2090982" y="3282502"/>
            <a:ext cx="5262033" cy="258233"/>
          </a:xfrm>
          <a:prstGeom prst="rect">
            <a:avLst/>
          </a:prstGeom>
        </p:spPr>
      </p:pic>
      <p:sp>
        <p:nvSpPr>
          <p:cNvPr id="2" name="Rectangle 1">
            <a:extLst>
              <a:ext uri="{FF2B5EF4-FFF2-40B4-BE49-F238E27FC236}">
                <a16:creationId xmlns:a16="http://schemas.microsoft.com/office/drawing/2014/main" id="{4158F9FF-5371-1E7B-45F7-15873015284E}"/>
              </a:ext>
            </a:extLst>
          </p:cNvPr>
          <p:cNvSpPr>
            <a:spLocks noChangeArrowheads="1"/>
          </p:cNvSpPr>
          <p:nvPr/>
        </p:nvSpPr>
        <p:spPr bwMode="auto">
          <a:xfrm>
            <a:off x="468087" y="4318700"/>
            <a:ext cx="8024986" cy="3077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lvl="0" indent="-285750">
              <a:buFont typeface="Arial" panose="020B0604020202020204" pitchFamily="34" charset="0"/>
              <a:buChar char="•"/>
            </a:pPr>
            <a:r>
              <a:rPr lang="en-US" dirty="0">
                <a:solidFill>
                  <a:srgbClr val="FFC000"/>
                </a:solidFill>
                <a:latin typeface="Muli"/>
              </a:rPr>
              <a:t>Challenge question : Create tokens from the above string using </a:t>
            </a:r>
            <a:r>
              <a:rPr lang="en-US" dirty="0" err="1">
                <a:solidFill>
                  <a:srgbClr val="FFC000"/>
                </a:solidFill>
                <a:latin typeface="Muli"/>
              </a:rPr>
              <a:t>nltk</a:t>
            </a:r>
            <a:r>
              <a:rPr lang="en-US" dirty="0">
                <a:solidFill>
                  <a:srgbClr val="FFC000"/>
                </a:solidFill>
                <a:latin typeface="Muli"/>
              </a:rPr>
              <a:t> and convert to upper case</a:t>
            </a:r>
          </a:p>
        </p:txBody>
      </p:sp>
    </p:spTree>
    <p:extLst>
      <p:ext uri="{BB962C8B-B14F-4D97-AF65-F5344CB8AC3E}">
        <p14:creationId xmlns:p14="http://schemas.microsoft.com/office/powerpoint/2010/main" val="99977144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747968" y="2005544"/>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sz="2800" dirty="0">
                <a:sym typeface="Muli"/>
              </a:rPr>
              <a:t>4</a:t>
            </a:r>
            <a:r>
              <a:rPr lang="en-US" altLang="en-US" sz="2800" dirty="0">
                <a:sym typeface="Muli"/>
              </a:rPr>
              <a:t>.2 </a:t>
            </a:r>
            <a:r>
              <a:rPr lang="en-US" altLang="en-US" sz="2800" dirty="0">
                <a:solidFill>
                  <a:srgbClr val="C6DAEC"/>
                </a:solidFill>
                <a:latin typeface="Muli"/>
                <a:ea typeface="Muli"/>
                <a:cs typeface="Muli"/>
                <a:sym typeface="Muli"/>
              </a:rPr>
              <a:t>Apply Number Removal, Punctuation Removal, and Whitespace Removal</a:t>
            </a:r>
            <a:br>
              <a:rPr lang="en" sz="2800" dirty="0"/>
            </a:br>
            <a:endParaRPr lang="en" sz="2800" dirty="0"/>
          </a:p>
        </p:txBody>
      </p:sp>
    </p:spTree>
    <p:extLst>
      <p:ext uri="{BB962C8B-B14F-4D97-AF65-F5344CB8AC3E}">
        <p14:creationId xmlns:p14="http://schemas.microsoft.com/office/powerpoint/2010/main" val="225983844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64331" y="281161"/>
            <a:ext cx="6528741" cy="566063"/>
          </a:xfrm>
          <a:prstGeom prst="rect">
            <a:avLst/>
          </a:prstGeom>
        </p:spPr>
        <p:txBody>
          <a:bodyPr lIns="91425" tIns="91425" rIns="91425" bIns="91425" anchor="b" anchorCtr="0">
            <a:noAutofit/>
          </a:bodyPr>
          <a:lstStyle/>
          <a:p>
            <a:pPr lvl="0"/>
            <a:r>
              <a:rPr lang="en-US" sz="3200" dirty="0"/>
              <a:t>Number removal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736780" y="846764"/>
            <a:ext cx="6823189" cy="95410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You may not want to work with numbers in your analysis. </a:t>
            </a:r>
          </a:p>
          <a:p>
            <a:pPr marL="285750" indent="-285750" eaLnBrk="1" hangingPunct="1">
              <a:buFont typeface="Arial" panose="020B0604020202020204" pitchFamily="34" charset="0"/>
              <a:buChar char="•"/>
            </a:pPr>
            <a:r>
              <a:rPr lang="en-US" altLang="en-US" dirty="0">
                <a:solidFill>
                  <a:srgbClr val="FFC000"/>
                </a:solidFill>
                <a:latin typeface="Muli"/>
              </a:rPr>
              <a:t>Number removal can be done in Python using regular expressions.</a:t>
            </a: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5" name="Picture 4" descr="A picture containing text, clipart&#10;&#10;Description automatically generated">
            <a:extLst>
              <a:ext uri="{FF2B5EF4-FFF2-40B4-BE49-F238E27FC236}">
                <a16:creationId xmlns:a16="http://schemas.microsoft.com/office/drawing/2014/main" id="{A4EBF18B-310D-4C58-9BF9-920D48A0847D}"/>
              </a:ext>
            </a:extLst>
          </p:cNvPr>
          <p:cNvPicPr>
            <a:picLocks noChangeAspect="1"/>
          </p:cNvPicPr>
          <p:nvPr/>
        </p:nvPicPr>
        <p:blipFill>
          <a:blip r:embed="rId3"/>
          <a:stretch>
            <a:fillRect/>
          </a:stretch>
        </p:blipFill>
        <p:spPr>
          <a:xfrm>
            <a:off x="4150315" y="1780908"/>
            <a:ext cx="1007746" cy="260999"/>
          </a:xfrm>
          <a:prstGeom prst="rect">
            <a:avLst/>
          </a:prstGeom>
        </p:spPr>
      </p:pic>
      <p:pic>
        <p:nvPicPr>
          <p:cNvPr id="8" name="Picture 7">
            <a:extLst>
              <a:ext uri="{FF2B5EF4-FFF2-40B4-BE49-F238E27FC236}">
                <a16:creationId xmlns:a16="http://schemas.microsoft.com/office/drawing/2014/main" id="{FB9DA8FF-19A5-4148-921B-8DB7D0FF890F}"/>
              </a:ext>
            </a:extLst>
          </p:cNvPr>
          <p:cNvPicPr>
            <a:picLocks noChangeAspect="1"/>
          </p:cNvPicPr>
          <p:nvPr/>
        </p:nvPicPr>
        <p:blipFill>
          <a:blip r:embed="rId4"/>
          <a:stretch>
            <a:fillRect/>
          </a:stretch>
        </p:blipFill>
        <p:spPr>
          <a:xfrm>
            <a:off x="2016499" y="2226474"/>
            <a:ext cx="5315016" cy="523325"/>
          </a:xfrm>
          <a:prstGeom prst="rect">
            <a:avLst/>
          </a:prstGeom>
        </p:spPr>
      </p:pic>
      <p:pic>
        <p:nvPicPr>
          <p:cNvPr id="10" name="Picture 9" descr="Text&#10;&#10;Description automatically generated">
            <a:extLst>
              <a:ext uri="{FF2B5EF4-FFF2-40B4-BE49-F238E27FC236}">
                <a16:creationId xmlns:a16="http://schemas.microsoft.com/office/drawing/2014/main" id="{974B6A85-E7B7-46CD-89E6-3DB9D0A67919}"/>
              </a:ext>
            </a:extLst>
          </p:cNvPr>
          <p:cNvPicPr>
            <a:picLocks noChangeAspect="1"/>
          </p:cNvPicPr>
          <p:nvPr/>
        </p:nvPicPr>
        <p:blipFill>
          <a:blip r:embed="rId5"/>
          <a:stretch>
            <a:fillRect/>
          </a:stretch>
        </p:blipFill>
        <p:spPr>
          <a:xfrm>
            <a:off x="3449602" y="3119834"/>
            <a:ext cx="2868285" cy="503592"/>
          </a:xfrm>
          <a:prstGeom prst="rect">
            <a:avLst/>
          </a:prstGeom>
        </p:spPr>
      </p:pic>
      <p:pic>
        <p:nvPicPr>
          <p:cNvPr id="12" name="Picture 11">
            <a:extLst>
              <a:ext uri="{FF2B5EF4-FFF2-40B4-BE49-F238E27FC236}">
                <a16:creationId xmlns:a16="http://schemas.microsoft.com/office/drawing/2014/main" id="{31785A03-D28D-4E6A-9895-0446DF4F14C2}"/>
              </a:ext>
            </a:extLst>
          </p:cNvPr>
          <p:cNvPicPr>
            <a:picLocks noChangeAspect="1"/>
          </p:cNvPicPr>
          <p:nvPr/>
        </p:nvPicPr>
        <p:blipFill>
          <a:blip r:embed="rId6"/>
          <a:stretch>
            <a:fillRect/>
          </a:stretch>
        </p:blipFill>
        <p:spPr>
          <a:xfrm>
            <a:off x="1930400" y="3980780"/>
            <a:ext cx="5283200" cy="304800"/>
          </a:xfrm>
          <a:prstGeom prst="rect">
            <a:avLst/>
          </a:prstGeom>
        </p:spPr>
      </p:pic>
    </p:spTree>
    <p:extLst>
      <p:ext uri="{BB962C8B-B14F-4D97-AF65-F5344CB8AC3E}">
        <p14:creationId xmlns:p14="http://schemas.microsoft.com/office/powerpoint/2010/main" val="422294658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64331" y="281161"/>
            <a:ext cx="6528741" cy="566063"/>
          </a:xfrm>
          <a:prstGeom prst="rect">
            <a:avLst/>
          </a:prstGeom>
        </p:spPr>
        <p:txBody>
          <a:bodyPr lIns="91425" tIns="91425" rIns="91425" bIns="91425" anchor="b" anchorCtr="0">
            <a:noAutofit/>
          </a:bodyPr>
          <a:lstStyle/>
          <a:p>
            <a:pPr lvl="0"/>
            <a:r>
              <a:rPr lang="en-US" sz="3200" dirty="0"/>
              <a:t>Punctuation removal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746466" y="847224"/>
            <a:ext cx="6823189" cy="138499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We may want to remove punctuations from our text for easy processing. </a:t>
            </a:r>
          </a:p>
          <a:p>
            <a:pPr marL="285750" indent="-285750" eaLnBrk="1" hangingPunct="1">
              <a:buFont typeface="Arial" panose="020B0604020202020204" pitchFamily="34" charset="0"/>
              <a:buChar char="•"/>
            </a:pPr>
            <a:r>
              <a:rPr lang="en-US" altLang="en-US" dirty="0">
                <a:solidFill>
                  <a:srgbClr val="FFC000"/>
                </a:solidFill>
                <a:latin typeface="Muli"/>
              </a:rPr>
              <a:t>Examples of such symbols include #, $, %, *, &amp; (), +, -, ., /, :, ;, &lt;=&gt;, ?, @, [, \, ], ^, _, `, {, |, }, ~, ].</a:t>
            </a:r>
          </a:p>
          <a:p>
            <a:pPr marL="285750" indent="-285750" eaLnBrk="1" hangingPunct="1">
              <a:buFont typeface="Arial" panose="020B0604020202020204" pitchFamily="34" charset="0"/>
              <a:buChar char="•"/>
            </a:pPr>
            <a:endParaRPr lang="en-US" altLang="en-US" dirty="0">
              <a:solidFill>
                <a:srgbClr val="FFC000"/>
              </a:solidFill>
              <a:latin typeface="Muli"/>
            </a:endParaRP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4" name="Picture 3">
            <a:extLst>
              <a:ext uri="{FF2B5EF4-FFF2-40B4-BE49-F238E27FC236}">
                <a16:creationId xmlns:a16="http://schemas.microsoft.com/office/drawing/2014/main" id="{58ECCFC5-1CB7-7476-1CD8-C3E639DF9286}"/>
              </a:ext>
            </a:extLst>
          </p:cNvPr>
          <p:cNvPicPr>
            <a:picLocks noChangeAspect="1"/>
          </p:cNvPicPr>
          <p:nvPr/>
        </p:nvPicPr>
        <p:blipFill rotWithShape="1">
          <a:blip r:embed="rId3"/>
          <a:srcRect l="17076" t="43399" r="36038" b="36771"/>
          <a:stretch/>
        </p:blipFill>
        <p:spPr>
          <a:xfrm>
            <a:off x="1274538" y="2691441"/>
            <a:ext cx="7218534" cy="1717263"/>
          </a:xfrm>
          <a:prstGeom prst="rect">
            <a:avLst/>
          </a:prstGeom>
        </p:spPr>
      </p:pic>
    </p:spTree>
    <p:extLst>
      <p:ext uri="{BB962C8B-B14F-4D97-AF65-F5344CB8AC3E}">
        <p14:creationId xmlns:p14="http://schemas.microsoft.com/office/powerpoint/2010/main" val="23875122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Shape 1413"/>
          <p:cNvSpPr txBox="1">
            <a:spLocks noGrp="1"/>
          </p:cNvSpPr>
          <p:nvPr>
            <p:ph type="title"/>
          </p:nvPr>
        </p:nvSpPr>
        <p:spPr>
          <a:xfrm>
            <a:off x="1964331" y="281161"/>
            <a:ext cx="6528741" cy="566063"/>
          </a:xfrm>
          <a:prstGeom prst="rect">
            <a:avLst/>
          </a:prstGeom>
        </p:spPr>
        <p:txBody>
          <a:bodyPr lIns="91425" tIns="91425" rIns="91425" bIns="91425" anchor="b" anchorCtr="0">
            <a:noAutofit/>
          </a:bodyPr>
          <a:lstStyle/>
          <a:p>
            <a:pPr lvl="0"/>
            <a:r>
              <a:rPr lang="en-US" sz="3200" dirty="0"/>
              <a:t>White space removal </a:t>
            </a:r>
            <a:endParaRPr lang="en" sz="3200" dirty="0"/>
          </a:p>
        </p:txBody>
      </p:sp>
      <p:sp>
        <p:nvSpPr>
          <p:cNvPr id="3" name="Rectangle 2"/>
          <p:cNvSpPr>
            <a:spLocks noChangeArrowheads="1"/>
          </p:cNvSpPr>
          <p:nvPr/>
        </p:nvSpPr>
        <p:spPr bwMode="auto">
          <a:xfrm>
            <a:off x="1964331" y="1985438"/>
            <a:ext cx="49343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endParaRPr lang="en-US" altLang="en-US" sz="1200" dirty="0">
              <a:solidFill>
                <a:srgbClr val="FFC000"/>
              </a:solidFill>
              <a:latin typeface="Muli"/>
              <a:ea typeface="Muli"/>
              <a:cs typeface="Muli"/>
            </a:endParaRPr>
          </a:p>
          <a:p>
            <a:pPr lvl="0"/>
            <a:r>
              <a:rPr lang="en-US" altLang="en-US" sz="1200" dirty="0">
                <a:solidFill>
                  <a:srgbClr val="C6DAEC"/>
                </a:solidFill>
                <a:latin typeface="Muli"/>
                <a:ea typeface="Muli"/>
                <a:cs typeface="Muli"/>
              </a:rPr>
              <a:t>  </a:t>
            </a:r>
          </a:p>
          <a:p>
            <a:pPr lvl="0"/>
            <a:endParaRPr lang="en-US" altLang="en-US" sz="1200" dirty="0">
              <a:solidFill>
                <a:srgbClr val="C6DAEC"/>
              </a:solidFill>
              <a:latin typeface="Muli"/>
              <a:ea typeface="Muli"/>
              <a:cs typeface="Muli"/>
            </a:endParaRPr>
          </a:p>
          <a:p>
            <a:pPr lvl="0"/>
            <a:endParaRPr lang="en-US" altLang="en-US" dirty="0">
              <a:solidFill>
                <a:srgbClr val="C6DAEC"/>
              </a:solidFill>
              <a:latin typeface="Muli"/>
              <a:ea typeface="Muli"/>
              <a:cs typeface="Muli"/>
            </a:endParaRPr>
          </a:p>
          <a:p>
            <a:pPr marL="342900" lvl="0" indent="-342900">
              <a:buFont typeface="+mj-lt"/>
              <a:buAutoNum type="arabicPeriod"/>
            </a:pPr>
            <a:endParaRPr lang="en-US" altLang="en-US" dirty="0">
              <a:solidFill>
                <a:srgbClr val="C6DAEC"/>
              </a:solidFill>
              <a:latin typeface="Muli"/>
              <a:ea typeface="Muli"/>
              <a:cs typeface="Muli"/>
            </a:endParaRPr>
          </a:p>
        </p:txBody>
      </p:sp>
      <p:sp>
        <p:nvSpPr>
          <p:cNvPr id="6" name="Rectangle 5"/>
          <p:cNvSpPr>
            <a:spLocks noChangeArrowheads="1"/>
          </p:cNvSpPr>
          <p:nvPr/>
        </p:nvSpPr>
        <p:spPr bwMode="auto">
          <a:xfrm>
            <a:off x="1746466" y="1321332"/>
            <a:ext cx="6823189" cy="95410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C6DAEC"/>
                </a:solidFill>
                <a:latin typeface="Muli"/>
                <a:ea typeface="Muli"/>
                <a:cs typeface="Muli"/>
              </a:rPr>
              <a:t> </a:t>
            </a:r>
          </a:p>
          <a:p>
            <a:pPr marL="285750" indent="-285750" eaLnBrk="1" hangingPunct="1">
              <a:buFont typeface="Arial" panose="020B0604020202020204" pitchFamily="34" charset="0"/>
              <a:buChar char="•"/>
            </a:pPr>
            <a:r>
              <a:rPr lang="en-US" altLang="en-US" dirty="0">
                <a:solidFill>
                  <a:srgbClr val="FFC000"/>
                </a:solidFill>
                <a:latin typeface="Muli"/>
              </a:rPr>
              <a:t>We may want to work with text without leading and ending spaces. </a:t>
            </a:r>
          </a:p>
          <a:p>
            <a:pPr marL="285750" indent="-285750" eaLnBrk="1" hangingPunct="1">
              <a:buFont typeface="Arial" panose="020B0604020202020204" pitchFamily="34" charset="0"/>
              <a:buChar char="•"/>
            </a:pPr>
            <a:r>
              <a:rPr lang="en-US" altLang="en-US" dirty="0">
                <a:solidFill>
                  <a:srgbClr val="FFC000"/>
                </a:solidFill>
                <a:latin typeface="Muli"/>
              </a:rPr>
              <a:t>You can do away with these from your text by calling the strip() method.</a:t>
            </a:r>
          </a:p>
          <a:p>
            <a:pPr marL="285750" indent="-285750" eaLnBrk="1" hangingPunct="1">
              <a:buFont typeface="Arial" panose="020B0604020202020204" pitchFamily="34" charset="0"/>
              <a:buChar char="•"/>
            </a:pPr>
            <a:endParaRPr lang="en-US" altLang="en-US" dirty="0">
              <a:solidFill>
                <a:srgbClr val="FFC000"/>
              </a:solidFill>
              <a:latin typeface="Muli"/>
            </a:endParaRPr>
          </a:p>
        </p:txBody>
      </p:sp>
      <p:pic>
        <p:nvPicPr>
          <p:cNvPr id="4" name="Picture 3">
            <a:extLst>
              <a:ext uri="{FF2B5EF4-FFF2-40B4-BE49-F238E27FC236}">
                <a16:creationId xmlns:a16="http://schemas.microsoft.com/office/drawing/2014/main" id="{9FB0DE21-392A-E28D-C179-2AC1224E5178}"/>
              </a:ext>
            </a:extLst>
          </p:cNvPr>
          <p:cNvPicPr>
            <a:picLocks noChangeAspect="1"/>
          </p:cNvPicPr>
          <p:nvPr/>
        </p:nvPicPr>
        <p:blipFill rotWithShape="1">
          <a:blip r:embed="rId3"/>
          <a:srcRect l="16981" t="56601" r="57642" b="27379"/>
          <a:stretch/>
        </p:blipFill>
        <p:spPr>
          <a:xfrm>
            <a:off x="2092976" y="2571750"/>
            <a:ext cx="4904824" cy="1741585"/>
          </a:xfrm>
          <a:prstGeom prst="rect">
            <a:avLst/>
          </a:prstGeom>
        </p:spPr>
      </p:pic>
    </p:spTree>
    <p:extLst>
      <p:ext uri="{BB962C8B-B14F-4D97-AF65-F5344CB8AC3E}">
        <p14:creationId xmlns:p14="http://schemas.microsoft.com/office/powerpoint/2010/main" val="350742120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9" name="Shape 1449"/>
          <p:cNvGrpSpPr/>
          <p:nvPr/>
        </p:nvGrpSpPr>
        <p:grpSpPr>
          <a:xfrm flipH="1">
            <a:off x="-188453" y="1015816"/>
            <a:ext cx="1844153" cy="1594438"/>
            <a:chOff x="4088875" y="1431100"/>
            <a:chExt cx="3293000" cy="2852775"/>
          </a:xfrm>
        </p:grpSpPr>
        <p:sp>
          <p:nvSpPr>
            <p:cNvPr id="1450" name="Shape 145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dirty="0"/>
            </a:p>
          </p:txBody>
        </p:sp>
        <p:sp>
          <p:nvSpPr>
            <p:cNvPr id="1451" name="Shape 145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dirty="0"/>
            </a:p>
          </p:txBody>
        </p:sp>
        <p:sp>
          <p:nvSpPr>
            <p:cNvPr id="1452" name="Shape 145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dirty="0"/>
            </a:p>
          </p:txBody>
        </p:sp>
        <p:sp>
          <p:nvSpPr>
            <p:cNvPr id="1453" name="Shape 145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dirty="0"/>
            </a:p>
          </p:txBody>
        </p:sp>
        <p:sp>
          <p:nvSpPr>
            <p:cNvPr id="1454" name="Shape 145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dirty="0"/>
            </a:p>
          </p:txBody>
        </p:sp>
        <p:sp>
          <p:nvSpPr>
            <p:cNvPr id="1455" name="Shape 145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dirty="0"/>
            </a:p>
          </p:txBody>
        </p:sp>
        <p:sp>
          <p:nvSpPr>
            <p:cNvPr id="1456" name="Shape 145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dirty="0"/>
            </a:p>
          </p:txBody>
        </p:sp>
        <p:sp>
          <p:nvSpPr>
            <p:cNvPr id="1457" name="Shape 145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dirty="0"/>
            </a:p>
          </p:txBody>
        </p:sp>
        <p:sp>
          <p:nvSpPr>
            <p:cNvPr id="1458" name="Shape 145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dirty="0"/>
            </a:p>
          </p:txBody>
        </p:sp>
        <p:sp>
          <p:nvSpPr>
            <p:cNvPr id="1459" name="Shape 145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dirty="0"/>
            </a:p>
          </p:txBody>
        </p:sp>
        <p:sp>
          <p:nvSpPr>
            <p:cNvPr id="1460" name="Shape 146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dirty="0"/>
            </a:p>
          </p:txBody>
        </p:sp>
        <p:sp>
          <p:nvSpPr>
            <p:cNvPr id="1461" name="Shape 146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dirty="0"/>
            </a:p>
          </p:txBody>
        </p:sp>
        <p:sp>
          <p:nvSpPr>
            <p:cNvPr id="1462" name="Shape 146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dirty="0"/>
            </a:p>
          </p:txBody>
        </p:sp>
        <p:sp>
          <p:nvSpPr>
            <p:cNvPr id="1463" name="Shape 146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dirty="0"/>
            </a:p>
          </p:txBody>
        </p:sp>
        <p:sp>
          <p:nvSpPr>
            <p:cNvPr id="1464" name="Shape 146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dirty="0"/>
            </a:p>
          </p:txBody>
        </p:sp>
        <p:sp>
          <p:nvSpPr>
            <p:cNvPr id="1465" name="Shape 146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dirty="0"/>
            </a:p>
          </p:txBody>
        </p:sp>
        <p:sp>
          <p:nvSpPr>
            <p:cNvPr id="1466" name="Shape 146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dirty="0"/>
            </a:p>
          </p:txBody>
        </p:sp>
        <p:sp>
          <p:nvSpPr>
            <p:cNvPr id="1467" name="Shape 146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dirty="0"/>
            </a:p>
          </p:txBody>
        </p:sp>
        <p:sp>
          <p:nvSpPr>
            <p:cNvPr id="1468" name="Shape 146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dirty="0"/>
            </a:p>
          </p:txBody>
        </p:sp>
        <p:sp>
          <p:nvSpPr>
            <p:cNvPr id="1469" name="Shape 146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dirty="0"/>
            </a:p>
          </p:txBody>
        </p:sp>
        <p:sp>
          <p:nvSpPr>
            <p:cNvPr id="1470" name="Shape 147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dirty="0"/>
            </a:p>
          </p:txBody>
        </p:sp>
        <p:sp>
          <p:nvSpPr>
            <p:cNvPr id="1471" name="Shape 147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dirty="0"/>
            </a:p>
          </p:txBody>
        </p:sp>
        <p:sp>
          <p:nvSpPr>
            <p:cNvPr id="1472" name="Shape 147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dirty="0"/>
            </a:p>
          </p:txBody>
        </p:sp>
        <p:sp>
          <p:nvSpPr>
            <p:cNvPr id="1473" name="Shape 147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dirty="0"/>
            </a:p>
          </p:txBody>
        </p:sp>
        <p:sp>
          <p:nvSpPr>
            <p:cNvPr id="1474" name="Shape 147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dirty="0"/>
            </a:p>
          </p:txBody>
        </p:sp>
        <p:sp>
          <p:nvSpPr>
            <p:cNvPr id="1475" name="Shape 147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dirty="0"/>
            </a:p>
          </p:txBody>
        </p:sp>
        <p:sp>
          <p:nvSpPr>
            <p:cNvPr id="1476" name="Shape 147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dirty="0"/>
            </a:p>
          </p:txBody>
        </p:sp>
        <p:sp>
          <p:nvSpPr>
            <p:cNvPr id="1477" name="Shape 147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dirty="0"/>
            </a:p>
          </p:txBody>
        </p:sp>
        <p:sp>
          <p:nvSpPr>
            <p:cNvPr id="1478" name="Shape 147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dirty="0"/>
            </a:p>
          </p:txBody>
        </p:sp>
        <p:sp>
          <p:nvSpPr>
            <p:cNvPr id="1479" name="Shape 147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dirty="0"/>
            </a:p>
          </p:txBody>
        </p:sp>
        <p:sp>
          <p:nvSpPr>
            <p:cNvPr id="1480" name="Shape 148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dirty="0"/>
            </a:p>
          </p:txBody>
        </p:sp>
        <p:sp>
          <p:nvSpPr>
            <p:cNvPr id="1481" name="Shape 148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dirty="0"/>
            </a:p>
          </p:txBody>
        </p:sp>
        <p:sp>
          <p:nvSpPr>
            <p:cNvPr id="1482" name="Shape 148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dirty="0"/>
            </a:p>
          </p:txBody>
        </p:sp>
        <p:sp>
          <p:nvSpPr>
            <p:cNvPr id="1483" name="Shape 148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dirty="0"/>
            </a:p>
          </p:txBody>
        </p:sp>
        <p:sp>
          <p:nvSpPr>
            <p:cNvPr id="1484" name="Shape 148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dirty="0"/>
            </a:p>
          </p:txBody>
        </p:sp>
        <p:sp>
          <p:nvSpPr>
            <p:cNvPr id="1485" name="Shape 148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dirty="0"/>
            </a:p>
          </p:txBody>
        </p:sp>
        <p:sp>
          <p:nvSpPr>
            <p:cNvPr id="1486" name="Shape 148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dirty="0"/>
            </a:p>
          </p:txBody>
        </p:sp>
        <p:sp>
          <p:nvSpPr>
            <p:cNvPr id="1487" name="Shape 148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dirty="0"/>
            </a:p>
          </p:txBody>
        </p:sp>
        <p:sp>
          <p:nvSpPr>
            <p:cNvPr id="1488" name="Shape 148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dirty="0"/>
            </a:p>
          </p:txBody>
        </p:sp>
        <p:sp>
          <p:nvSpPr>
            <p:cNvPr id="1489" name="Shape 148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dirty="0"/>
            </a:p>
          </p:txBody>
        </p:sp>
        <p:sp>
          <p:nvSpPr>
            <p:cNvPr id="1490" name="Shape 149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dirty="0"/>
            </a:p>
          </p:txBody>
        </p:sp>
        <p:sp>
          <p:nvSpPr>
            <p:cNvPr id="1491" name="Shape 149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dirty="0"/>
            </a:p>
          </p:txBody>
        </p:sp>
        <p:sp>
          <p:nvSpPr>
            <p:cNvPr id="1492" name="Shape 149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dirty="0"/>
            </a:p>
          </p:txBody>
        </p:sp>
        <p:sp>
          <p:nvSpPr>
            <p:cNvPr id="1493" name="Shape 149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dirty="0"/>
            </a:p>
          </p:txBody>
        </p:sp>
        <p:sp>
          <p:nvSpPr>
            <p:cNvPr id="1494" name="Shape 149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dirty="0"/>
            </a:p>
          </p:txBody>
        </p:sp>
        <p:sp>
          <p:nvSpPr>
            <p:cNvPr id="1495" name="Shape 149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dirty="0"/>
            </a:p>
          </p:txBody>
        </p:sp>
        <p:sp>
          <p:nvSpPr>
            <p:cNvPr id="1496" name="Shape 149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dirty="0"/>
            </a:p>
          </p:txBody>
        </p:sp>
      </p:grpSp>
      <p:grpSp>
        <p:nvGrpSpPr>
          <p:cNvPr id="1497" name="Shape 1497"/>
          <p:cNvGrpSpPr/>
          <p:nvPr/>
        </p:nvGrpSpPr>
        <p:grpSpPr>
          <a:xfrm>
            <a:off x="144761" y="1255574"/>
            <a:ext cx="1032404" cy="1032467"/>
            <a:chOff x="6654650" y="3665275"/>
            <a:chExt cx="409100" cy="409125"/>
          </a:xfrm>
        </p:grpSpPr>
        <p:sp>
          <p:nvSpPr>
            <p:cNvPr id="1498" name="Shape 14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99" name="Shape 14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1500" name="Shape 1500"/>
          <p:cNvGrpSpPr/>
          <p:nvPr/>
        </p:nvGrpSpPr>
        <p:grpSpPr>
          <a:xfrm rot="-731900">
            <a:off x="484962" y="343376"/>
            <a:ext cx="688564" cy="688680"/>
            <a:chOff x="570875" y="4322250"/>
            <a:chExt cx="443300" cy="443325"/>
          </a:xfrm>
        </p:grpSpPr>
        <p:sp>
          <p:nvSpPr>
            <p:cNvPr id="1501" name="Shape 15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2" name="Shape 15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3" name="Shape 15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sp>
          <p:nvSpPr>
            <p:cNvPr id="1504" name="Shape 15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lIns="91425" tIns="91425" rIns="91425" bIns="91425" anchor="ctr" anchorCtr="0">
              <a:noAutofit/>
            </a:bodyPr>
            <a:lstStyle/>
            <a:p>
              <a:pPr lvl="0">
                <a:spcBef>
                  <a:spcPts val="0"/>
                </a:spcBef>
                <a:buNone/>
              </a:pPr>
              <a:endParaRPr dirty="0"/>
            </a:p>
          </p:txBody>
        </p:sp>
      </p:grpSp>
      <p:sp>
        <p:nvSpPr>
          <p:cNvPr id="1505" name="Shape 1505"/>
          <p:cNvSpPr/>
          <p:nvPr/>
        </p:nvSpPr>
        <p:spPr>
          <a:xfrm>
            <a:off x="882208" y="2168693"/>
            <a:ext cx="260931" cy="24914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6" name="Shape 1506"/>
          <p:cNvSpPr/>
          <p:nvPr/>
        </p:nvSpPr>
        <p:spPr>
          <a:xfrm rot="2327381">
            <a:off x="1220785" y="1598881"/>
            <a:ext cx="443468" cy="42338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507" name="Shape 1507"/>
          <p:cNvSpPr/>
          <p:nvPr/>
        </p:nvSpPr>
        <p:spPr>
          <a:xfrm rot="2327012">
            <a:off x="470631" y="2267397"/>
            <a:ext cx="183443" cy="1751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8" name="Shape 1413"/>
          <p:cNvSpPr txBox="1">
            <a:spLocks noGrp="1"/>
          </p:cNvSpPr>
          <p:nvPr>
            <p:ph type="ctrTitle" idx="4294967295"/>
          </p:nvPr>
        </p:nvSpPr>
        <p:spPr>
          <a:xfrm>
            <a:off x="1699035" y="1872271"/>
            <a:ext cx="7452909" cy="1160462"/>
          </a:xfrm>
          <a:prstGeom prst="rect">
            <a:avLst/>
          </a:prstGeom>
        </p:spPr>
        <p:txBody>
          <a:bodyPr lIns="91425" tIns="91425" rIns="91425" bIns="91425" anchor="b" anchorCtr="0">
            <a:noAutofit/>
          </a:bodyPr>
          <a:lstStyle/>
          <a:p>
            <a:br>
              <a:rPr lang="en" sz="2800" dirty="0"/>
            </a:br>
            <a:br>
              <a:rPr lang="en" sz="2800" dirty="0"/>
            </a:br>
            <a:br>
              <a:rPr lang="en" sz="2800" dirty="0"/>
            </a:br>
            <a:r>
              <a:rPr lang="en-US" sz="2800" dirty="0"/>
              <a:t> </a:t>
            </a:r>
            <a:br>
              <a:rPr lang="en" sz="2800" dirty="0"/>
            </a:br>
            <a:r>
              <a:rPr lang="en-US" sz="2800" dirty="0">
                <a:sym typeface="Muli"/>
              </a:rPr>
              <a:t>4</a:t>
            </a:r>
            <a:r>
              <a:rPr lang="en-US" altLang="en-US" sz="2800" dirty="0">
                <a:sym typeface="Muli"/>
              </a:rPr>
              <a:t>.3 </a:t>
            </a:r>
            <a:r>
              <a:rPr lang="en-US" altLang="en-US" sz="2800" dirty="0">
                <a:solidFill>
                  <a:srgbClr val="C6DAEC"/>
                </a:solidFill>
                <a:latin typeface="Muli"/>
                <a:ea typeface="Muli"/>
                <a:cs typeface="Muli"/>
                <a:sym typeface="Muli"/>
              </a:rPr>
              <a:t>Use Parts of Speech Tagging (POS)</a:t>
            </a:r>
            <a:br>
              <a:rPr lang="en" sz="2800" dirty="0"/>
            </a:br>
            <a:endParaRPr lang="en" sz="2800" dirty="0"/>
          </a:p>
        </p:txBody>
      </p:sp>
    </p:spTree>
    <p:extLst>
      <p:ext uri="{BB962C8B-B14F-4D97-AF65-F5344CB8AC3E}">
        <p14:creationId xmlns:p14="http://schemas.microsoft.com/office/powerpoint/2010/main" val="32533972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Slice</Template>
  <TotalTime>23888</TotalTime>
  <Words>1911</Words>
  <Application>Microsoft Office PowerPoint</Application>
  <PresentationFormat>On-screen Show (16:9)</PresentationFormat>
  <Paragraphs>274</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Muli</vt:lpstr>
      <vt:lpstr>Nixie One</vt:lpstr>
      <vt:lpstr>Wingdings</vt:lpstr>
      <vt:lpstr>Imogen template</vt:lpstr>
      <vt:lpstr>AML-2304 Natural Language Processing</vt:lpstr>
      <vt:lpstr>Lecture4 4. Demonstrate Text Preprocessing: Replacing and Correcting Words</vt:lpstr>
      <vt:lpstr>     4.1 Illustrate Text conversion to Lowercase  </vt:lpstr>
      <vt:lpstr>Text conversion to Lowercase </vt:lpstr>
      <vt:lpstr>     4.2 Apply Number Removal, Punctuation Removal, and Whitespace Removal </vt:lpstr>
      <vt:lpstr>Number removal </vt:lpstr>
      <vt:lpstr>Punctuation removal </vt:lpstr>
      <vt:lpstr>White space removal </vt:lpstr>
      <vt:lpstr>     4.3 Use Parts of Speech Tagging (POS) </vt:lpstr>
      <vt:lpstr>POS</vt:lpstr>
      <vt:lpstr>POS</vt:lpstr>
      <vt:lpstr>     4.4 Practice Named Entity Recognition </vt:lpstr>
      <vt:lpstr>Named Entity Recognition</vt:lpstr>
      <vt:lpstr>Named Entity Recognition</vt:lpstr>
      <vt:lpstr>Named Entity Recognition</vt:lpstr>
      <vt:lpstr>     4.5 Show Collocation Extraction and Synonyms </vt:lpstr>
      <vt:lpstr>Discovering Word Collocations</vt:lpstr>
      <vt:lpstr>Collocation (How to do it...)</vt:lpstr>
      <vt:lpstr>Collocation (Let’s improve the Bigrams)</vt:lpstr>
      <vt:lpstr>Collocation (Bigrams … How it works...)</vt:lpstr>
      <vt:lpstr>Collocation (Trigram)</vt:lpstr>
      <vt:lpstr>Collocation (Trigram)</vt:lpstr>
      <vt:lpstr>Collocation  (Pointwise mutual information or PMI)</vt:lpstr>
      <vt:lpstr>Collocation  (Pointwise mutual information or PMI)</vt:lpstr>
      <vt:lpstr>Synonym and antonym</vt:lpstr>
      <vt:lpstr>Synonym and antonym</vt:lpstr>
      <vt:lpstr>Wordnet</vt:lpstr>
      <vt:lpstr>Wordnet (Synsets)</vt:lpstr>
      <vt:lpstr>Wordnet</vt:lpstr>
      <vt:lpstr>Similarity between words</vt:lpstr>
      <vt:lpstr>     4.6 Demonstrate use of Word Lengthening to detect sentiment </vt:lpstr>
      <vt:lpstr>Fixing word lengthening Intro to re. compile() </vt:lpstr>
      <vt:lpstr>re.compile()</vt:lpstr>
      <vt:lpstr>Fixing word lengthening </vt:lpstr>
      <vt:lpstr>     4.7 Apply Spell Correction  </vt:lpstr>
      <vt:lpstr>Spell checker</vt:lpstr>
      <vt:lpstr>Spell checker (autocorrect)</vt:lpstr>
      <vt:lpstr>Spell checker (pattern.en )</vt:lpstr>
      <vt:lpstr>Any questions so far? Any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Vahid Hadavi</dc:creator>
  <cp:lastModifiedBy>Rajan Ghimire</cp:lastModifiedBy>
  <cp:revision>1029</cp:revision>
  <dcterms:modified xsi:type="dcterms:W3CDTF">2024-06-26T00:50:32Z</dcterms:modified>
  <cp:version>Version2</cp:version>
</cp:coreProperties>
</file>